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 id="2147483669" r:id="rId5"/>
  </p:sldMasterIdLst>
  <p:notesMasterIdLst>
    <p:notesMasterId r:id="rId21"/>
  </p:notesMasterIdLst>
  <p:handoutMasterIdLst>
    <p:handoutMasterId r:id="rId22"/>
  </p:handoutMasterIdLst>
  <p:sldIdLst>
    <p:sldId id="261" r:id="rId6"/>
    <p:sldId id="279" r:id="rId7"/>
    <p:sldId id="301" r:id="rId8"/>
    <p:sldId id="302" r:id="rId9"/>
    <p:sldId id="303" r:id="rId10"/>
    <p:sldId id="304" r:id="rId11"/>
    <p:sldId id="305" r:id="rId12"/>
    <p:sldId id="306" r:id="rId13"/>
    <p:sldId id="307" r:id="rId14"/>
    <p:sldId id="308" r:id="rId15"/>
    <p:sldId id="309" r:id="rId16"/>
    <p:sldId id="310" r:id="rId17"/>
    <p:sldId id="311" r:id="rId18"/>
    <p:sldId id="312" r:id="rId19"/>
    <p:sldId id="290" r:id="rId20"/>
  </p:sldIdLst>
  <p:sldSz cx="12192000" cy="6858000"/>
  <p:notesSz cx="6858000" cy="9144000"/>
  <p:defaultTextStyle>
    <a:defPPr rtl="0">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F16E4DAF-8C2B-49F9-A774-A57E495CE2F6}">
          <p14:sldIdLst>
            <p14:sldId id="261"/>
            <p14:sldId id="279"/>
            <p14:sldId id="301"/>
            <p14:sldId id="302"/>
            <p14:sldId id="303"/>
            <p14:sldId id="304"/>
            <p14:sldId id="305"/>
            <p14:sldId id="306"/>
            <p14:sldId id="307"/>
            <p14:sldId id="308"/>
            <p14:sldId id="309"/>
            <p14:sldId id="310"/>
            <p14:sldId id="311"/>
            <p14:sldId id="312"/>
            <p14:sldId id="29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notesViewPr>
    <p:cSldViewPr snapToGrid="0">
      <p:cViewPr varScale="1">
        <p:scale>
          <a:sx n="89" d="100"/>
          <a:sy n="89" d="100"/>
        </p:scale>
        <p:origin x="305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6C64CEC-EAFC-4F3E-9D33-CF71373FFFC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a:extLst>
              <a:ext uri="{FF2B5EF4-FFF2-40B4-BE49-F238E27FC236}">
                <a16:creationId xmlns:a16="http://schemas.microsoft.com/office/drawing/2014/main" id="{0047B464-9F12-4132-AB18-EF6949F7F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F49A0C4-19E3-4CB7-A0CE-A591ABBE3C4D}" type="datetime1">
              <a:rPr lang="es-ES" smtClean="0"/>
              <a:t>26/11/2025</a:t>
            </a:fld>
            <a:endParaRPr lang="es-ES"/>
          </a:p>
        </p:txBody>
      </p:sp>
      <p:sp>
        <p:nvSpPr>
          <p:cNvPr id="4" name="Marcador de pie de página 3">
            <a:extLst>
              <a:ext uri="{FF2B5EF4-FFF2-40B4-BE49-F238E27FC236}">
                <a16:creationId xmlns:a16="http://schemas.microsoft.com/office/drawing/2014/main" id="{1BA083B1-3BC2-484E-AFAD-070AE8A317D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5" name="Marcador de número de diapositiva 4">
            <a:extLst>
              <a:ext uri="{FF2B5EF4-FFF2-40B4-BE49-F238E27FC236}">
                <a16:creationId xmlns:a16="http://schemas.microsoft.com/office/drawing/2014/main" id="{826AA960-F8D2-4942-80CF-768EF78ED99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52BC2BC-E3B0-4EB8-B491-5C1109F9CB2E}" type="slidenum">
              <a:rPr lang="es-ES" smtClean="0"/>
              <a:t>‹Nº›</a:t>
            </a:fld>
            <a:endParaRPr lang="es-ES"/>
          </a:p>
        </p:txBody>
      </p:sp>
    </p:spTree>
    <p:extLst>
      <p:ext uri="{BB962C8B-B14F-4D97-AF65-F5344CB8AC3E}">
        <p14:creationId xmlns:p14="http://schemas.microsoft.com/office/powerpoint/2010/main" val="172374206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posición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E803FFA6-7A9A-4C4D-A8DB-853C2EEDFE96}" type="datetime1">
              <a:rPr lang="es-ES" noProof="0" smtClean="0"/>
              <a:t>26/11/2025</a:t>
            </a:fld>
            <a:endParaRPr lang="es-ES" noProof="0"/>
          </a:p>
        </p:txBody>
      </p:sp>
      <p:sp>
        <p:nvSpPr>
          <p:cNvPr id="4" name="Marcador de posición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275CD8D-B1D9-4658-A4F0-38CA8D83ED5D}" type="slidenum">
              <a:rPr lang="es-ES" noProof="0" smtClean="0"/>
              <a:t>‹Nº›</a:t>
            </a:fld>
            <a:endParaRPr lang="es-ES" noProof="0"/>
          </a:p>
        </p:txBody>
      </p:sp>
    </p:spTree>
    <p:extLst>
      <p:ext uri="{BB962C8B-B14F-4D97-AF65-F5344CB8AC3E}">
        <p14:creationId xmlns:p14="http://schemas.microsoft.com/office/powerpoint/2010/main" val="383098029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pPr rtl="0"/>
            <a:fld id="{C275CD8D-B1D9-4658-A4F0-38CA8D83ED5D}" type="slidenum">
              <a:rPr lang="es-ES" smtClean="0"/>
              <a:t>1</a:t>
            </a:fld>
            <a:endParaRPr lang="es-ES"/>
          </a:p>
        </p:txBody>
      </p:sp>
    </p:spTree>
    <p:extLst>
      <p:ext uri="{BB962C8B-B14F-4D97-AF65-F5344CB8AC3E}">
        <p14:creationId xmlns:p14="http://schemas.microsoft.com/office/powerpoint/2010/main" val="31107306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pic>
        <p:nvPicPr>
          <p:cNvPr id="66" name="Imagen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upo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ángulo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13" name="Forma libre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4" name="Forma libre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5" name="Rectángulo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16" name="Forma libre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7" name="Forma libre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8" name="Forma libre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9" name="Forma libre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0" name="Forma libre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1" name="Forma libre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2" name="Forma libre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3" name="Forma libre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4" name="Forma libre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5" name="Forma libre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6" name="Forma libre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7" name="Forma libre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8" name="Forma libre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9" name="Forma libre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0" name="Forma libre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1" name="Forma libre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2" name="Forma libre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3" name="Forma libre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4" name="Forma libre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5" name="Forma libre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6" name="Forma libre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7" name="Forma libre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8" name="Forma libre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9" name="Forma libre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0" name="Rectángulo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41" name="Forma libre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2" name="Forma libre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3" name="Forma libre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4" name="Forma libre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5" name="Forma libre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6" name="Forma libre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7" name="Forma libre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8" name="Forma libre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9" name="Forma libre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0" name="Forma libre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1" name="Forma libre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2" name="Rectángulo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53" name="Forma libre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4" name="Forma libre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5" name="Forma libre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6" name="Forma libre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7" name="Forma libre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8" name="Forma libre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59" name="Forma libre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0" name="Forma libre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1" name="Forma libre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2" name="Forma libre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3" name="Forma libre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4" name="Forma libre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65" name="Forma libre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grpSp>
      <p:sp>
        <p:nvSpPr>
          <p:cNvPr id="2" name="Título 1"/>
          <p:cNvSpPr>
            <a:spLocks noGrp="1"/>
          </p:cNvSpPr>
          <p:nvPr>
            <p:ph type="ctrTitle"/>
          </p:nvPr>
        </p:nvSpPr>
        <p:spPr>
          <a:xfrm>
            <a:off x="1876424" y="1122363"/>
            <a:ext cx="8791575" cy="2387600"/>
          </a:xfrm>
        </p:spPr>
        <p:txBody>
          <a:bodyPr rtlCol="0" anchor="b">
            <a:normAutofit/>
          </a:bodyPr>
          <a:lstStyle>
            <a:lvl1pPr algn="l">
              <a:defRPr sz="4800"/>
            </a:lvl1pPr>
          </a:lstStyle>
          <a:p>
            <a:pPr rtl="0"/>
            <a:r>
              <a:rPr lang="es-ES" noProof="0"/>
              <a:t>Haga clic para modificar el estilo de título del patrón</a:t>
            </a:r>
          </a:p>
        </p:txBody>
      </p:sp>
      <p:sp>
        <p:nvSpPr>
          <p:cNvPr id="3" name="Subtítulo 2"/>
          <p:cNvSpPr>
            <a:spLocks noGrp="1"/>
          </p:cNvSpPr>
          <p:nvPr>
            <p:ph type="subTitle" idx="1" hasCustomPrompt="1"/>
          </p:nvPr>
        </p:nvSpPr>
        <p:spPr>
          <a:xfrm>
            <a:off x="1876424" y="3602038"/>
            <a:ext cx="8791575" cy="1655762"/>
          </a:xfrm>
        </p:spPr>
        <p:txBody>
          <a:bodyPr rtlCol="0">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s-ES" noProof="0"/>
              <a:t>Haga clic para editar el estilo de subtítulo del patrón</a:t>
            </a:r>
          </a:p>
        </p:txBody>
      </p:sp>
      <p:sp>
        <p:nvSpPr>
          <p:cNvPr id="4" name="Marcador de fecha 3"/>
          <p:cNvSpPr>
            <a:spLocks noGrp="1"/>
          </p:cNvSpPr>
          <p:nvPr>
            <p:ph type="dt" sz="half" idx="10"/>
          </p:nvPr>
        </p:nvSpPr>
        <p:spPr>
          <a:xfrm>
            <a:off x="7077511" y="5410201"/>
            <a:ext cx="2743200" cy="365125"/>
          </a:xfrm>
        </p:spPr>
        <p:txBody>
          <a:bodyPr rtlCol="0"/>
          <a:lstStyle/>
          <a:p>
            <a:pPr rtl="0"/>
            <a:fld id="{A0CA0AF3-38EB-4C63-8219-1BB50E1DE642}" type="datetime1">
              <a:rPr lang="es-ES" noProof="0" smtClean="0"/>
              <a:t>26/11/2025</a:t>
            </a:fld>
            <a:endParaRPr lang="es-ES" noProof="0"/>
          </a:p>
        </p:txBody>
      </p:sp>
      <p:sp>
        <p:nvSpPr>
          <p:cNvPr id="5" name="Marcador de posición de pie de página 4"/>
          <p:cNvSpPr>
            <a:spLocks noGrp="1"/>
          </p:cNvSpPr>
          <p:nvPr>
            <p:ph type="ftr" sz="quarter" idx="11"/>
          </p:nvPr>
        </p:nvSpPr>
        <p:spPr>
          <a:xfrm>
            <a:off x="1876424" y="5410201"/>
            <a:ext cx="5124886" cy="365125"/>
          </a:xfrm>
        </p:spPr>
        <p:txBody>
          <a:bodyPr rtlCol="0"/>
          <a:lstStyle/>
          <a:p>
            <a:pPr rtl="0"/>
            <a:endParaRPr lang="es-ES" noProof="0"/>
          </a:p>
        </p:txBody>
      </p:sp>
      <p:sp>
        <p:nvSpPr>
          <p:cNvPr id="6" name="Marcador de posición de número de diapositiva 5"/>
          <p:cNvSpPr>
            <a:spLocks noGrp="1"/>
          </p:cNvSpPr>
          <p:nvPr>
            <p:ph type="sldNum" sz="quarter" idx="12"/>
          </p:nvPr>
        </p:nvSpPr>
        <p:spPr>
          <a:xfrm>
            <a:off x="9896911" y="5410199"/>
            <a:ext cx="771089" cy="365125"/>
          </a:xfrm>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p:nvPr>
        </p:nvSpPr>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fecha 3"/>
          <p:cNvSpPr>
            <a:spLocks noGrp="1"/>
          </p:cNvSpPr>
          <p:nvPr>
            <p:ph type="dt" sz="half" idx="10"/>
          </p:nvPr>
        </p:nvSpPr>
        <p:spPr/>
        <p:txBody>
          <a:bodyPr rtlCol="0"/>
          <a:lstStyle/>
          <a:p>
            <a:pPr rtl="0"/>
            <a:fld id="{BEB6E4BD-E62C-4E2F-937A-C3A4DB855F30}" type="datetime1">
              <a:rPr lang="es-ES" noProof="0" smtClean="0"/>
              <a:t>26/11/2025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1141411" y="1419226"/>
            <a:ext cx="9906000" cy="2852737"/>
          </a:xfrm>
        </p:spPr>
        <p:txBody>
          <a:bodyPr rtlCol="0" anchor="b">
            <a:normAutofit/>
          </a:bodyPr>
          <a:lstStyle>
            <a:lvl1pPr>
              <a:defRPr sz="3600"/>
            </a:lvl1pPr>
          </a:lstStyle>
          <a:p>
            <a:pPr rtl="0"/>
            <a:r>
              <a:rPr lang="es-ES" noProof="0"/>
              <a:t>Haga clic para modificar el estilo de título del patrón</a:t>
            </a:r>
          </a:p>
        </p:txBody>
      </p:sp>
      <p:sp>
        <p:nvSpPr>
          <p:cNvPr id="3" name="Marcador de texto 2"/>
          <p:cNvSpPr>
            <a:spLocks noGrp="1"/>
          </p:cNvSpPr>
          <p:nvPr>
            <p:ph type="body" idx="1"/>
          </p:nvPr>
        </p:nvSpPr>
        <p:spPr>
          <a:xfrm>
            <a:off x="1141411" y="4424362"/>
            <a:ext cx="9906000" cy="1374776"/>
          </a:xfrm>
        </p:spPr>
        <p:txBody>
          <a:bodyPr rtlCol="0">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s-ES" noProof="0"/>
              <a:t>Haga clic para modificar los estilos de texto del patrón</a:t>
            </a:r>
          </a:p>
        </p:txBody>
      </p:sp>
      <p:sp>
        <p:nvSpPr>
          <p:cNvPr id="4" name="Marcador de posición de fecha 3"/>
          <p:cNvSpPr>
            <a:spLocks noGrp="1"/>
          </p:cNvSpPr>
          <p:nvPr>
            <p:ph type="dt" sz="half" idx="10"/>
          </p:nvPr>
        </p:nvSpPr>
        <p:spPr/>
        <p:txBody>
          <a:bodyPr rtlCol="0"/>
          <a:lstStyle/>
          <a:p>
            <a:pPr rtl="0"/>
            <a:fld id="{BB54C683-0777-4D8C-AF75-A78D3205BAC8}" type="datetime1">
              <a:rPr lang="es-ES" noProof="0" smtClean="0"/>
              <a:t>26/11/2025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sz="half" idx="1"/>
          </p:nvPr>
        </p:nvSpPr>
        <p:spPr>
          <a:xfrm>
            <a:off x="1141410" y="2249486"/>
            <a:ext cx="4878389" cy="354171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contenido 3"/>
          <p:cNvSpPr>
            <a:spLocks noGrp="1"/>
          </p:cNvSpPr>
          <p:nvPr>
            <p:ph sz="half" idx="2"/>
          </p:nvPr>
        </p:nvSpPr>
        <p:spPr>
          <a:xfrm>
            <a:off x="6172200" y="2249486"/>
            <a:ext cx="4875211" cy="354171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fecha 4"/>
          <p:cNvSpPr>
            <a:spLocks noGrp="1"/>
          </p:cNvSpPr>
          <p:nvPr>
            <p:ph type="dt" sz="half" idx="10"/>
          </p:nvPr>
        </p:nvSpPr>
        <p:spPr/>
        <p:txBody>
          <a:bodyPr rtlCol="0"/>
          <a:lstStyle/>
          <a:p>
            <a:pPr rtl="0"/>
            <a:fld id="{62BBE8E3-4A21-45D7-A860-DFDA026419EC}"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1141411" y="619126"/>
            <a:ext cx="9906000" cy="1477961"/>
          </a:xfrm>
        </p:spPr>
        <p:txBody>
          <a:bodyPr rtlCol="0"/>
          <a:lstStyle/>
          <a:p>
            <a:pPr rtl="0"/>
            <a:r>
              <a:rPr lang="es-ES" noProof="0"/>
              <a:t>Haga clic para modificar el estilo de título del patrón</a:t>
            </a:r>
          </a:p>
        </p:txBody>
      </p:sp>
      <p:sp>
        <p:nvSpPr>
          <p:cNvPr id="3" name="Marcador de texto 2"/>
          <p:cNvSpPr>
            <a:spLocks noGrp="1"/>
          </p:cNvSpPr>
          <p:nvPr>
            <p:ph type="body" idx="1"/>
          </p:nvPr>
        </p:nvSpPr>
        <p:spPr>
          <a:xfrm>
            <a:off x="1370019" y="2249486"/>
            <a:ext cx="4649783"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141410" y="3073397"/>
            <a:ext cx="4878391" cy="271780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texto 4"/>
          <p:cNvSpPr>
            <a:spLocks noGrp="1"/>
          </p:cNvSpPr>
          <p:nvPr>
            <p:ph type="body" sz="quarter" idx="3"/>
          </p:nvPr>
        </p:nvSpPr>
        <p:spPr>
          <a:xfrm>
            <a:off x="6400808" y="2249485"/>
            <a:ext cx="4646602"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172200" y="3073397"/>
            <a:ext cx="4875210" cy="271780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7" name="Marcador de posición de fecha 6"/>
          <p:cNvSpPr>
            <a:spLocks noGrp="1"/>
          </p:cNvSpPr>
          <p:nvPr>
            <p:ph type="dt" sz="half" idx="10"/>
          </p:nvPr>
        </p:nvSpPr>
        <p:spPr/>
        <p:txBody>
          <a:bodyPr rtlCol="0"/>
          <a:lstStyle/>
          <a:p>
            <a:pPr rtl="0"/>
            <a:fld id="{8EFD387C-7178-4981-AEA8-6F8B6F75A91E}" type="datetime1">
              <a:rPr lang="es-ES" noProof="0" smtClean="0"/>
              <a:t>26/11/2025</a:t>
            </a:fld>
            <a:endParaRPr lang="es-ES" noProof="0"/>
          </a:p>
        </p:txBody>
      </p:sp>
      <p:sp>
        <p:nvSpPr>
          <p:cNvPr id="8" name="Marcador de posición de pie de página 7"/>
          <p:cNvSpPr>
            <a:spLocks noGrp="1"/>
          </p:cNvSpPr>
          <p:nvPr>
            <p:ph type="ftr" sz="quarter" idx="11"/>
          </p:nvPr>
        </p:nvSpPr>
        <p:spPr/>
        <p:txBody>
          <a:bodyPr rtlCol="0"/>
          <a:lstStyle/>
          <a:p>
            <a:pPr rtl="0"/>
            <a:endParaRPr lang="es-ES" noProof="0"/>
          </a:p>
        </p:txBody>
      </p:sp>
      <p:sp>
        <p:nvSpPr>
          <p:cNvPr id="9" name="Marcador de número de diapositiva 8"/>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fecha 2"/>
          <p:cNvSpPr>
            <a:spLocks noGrp="1"/>
          </p:cNvSpPr>
          <p:nvPr>
            <p:ph type="dt" sz="half" idx="10"/>
          </p:nvPr>
        </p:nvSpPr>
        <p:spPr/>
        <p:txBody>
          <a:bodyPr rtlCol="0"/>
          <a:lstStyle/>
          <a:p>
            <a:pPr rtl="0"/>
            <a:fld id="{F9E1022B-32BE-4FE1-92B8-C5149277BA50}" type="datetime1">
              <a:rPr lang="es-ES" noProof="0" smtClean="0"/>
              <a:t>26/11/2025</a:t>
            </a:fld>
            <a:endParaRPr lang="es-ES" noProof="0"/>
          </a:p>
        </p:txBody>
      </p:sp>
      <p:sp>
        <p:nvSpPr>
          <p:cNvPr id="4" name="Marcador de posición de pie de página 3"/>
          <p:cNvSpPr>
            <a:spLocks noGrp="1"/>
          </p:cNvSpPr>
          <p:nvPr>
            <p:ph type="ftr" sz="quarter" idx="11"/>
          </p:nvPr>
        </p:nvSpPr>
        <p:spPr/>
        <p:txBody>
          <a:bodyPr rtlCol="0"/>
          <a:lstStyle/>
          <a:p>
            <a:pPr rtl="0"/>
            <a:endParaRPr lang="es-ES" noProof="0"/>
          </a:p>
        </p:txBody>
      </p:sp>
      <p:sp>
        <p:nvSpPr>
          <p:cNvPr id="5" name="Marcador de posición de número de diapositiva 4"/>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rtlCol="0"/>
          <a:lstStyle/>
          <a:p>
            <a:pPr rtl="0"/>
            <a:fld id="{2AD2895C-9724-44AD-A1CB-C4CD2333D14A}" type="datetime1">
              <a:rPr lang="es-ES" noProof="0" smtClean="0"/>
              <a:t>26/11/2025</a:t>
            </a:fld>
            <a:endParaRPr lang="es-ES" noProof="0"/>
          </a:p>
        </p:txBody>
      </p:sp>
      <p:sp>
        <p:nvSpPr>
          <p:cNvPr id="3" name="Marcador de posición de pie de página 2"/>
          <p:cNvSpPr>
            <a:spLocks noGrp="1"/>
          </p:cNvSpPr>
          <p:nvPr>
            <p:ph type="ftr" sz="quarter" idx="11"/>
          </p:nvPr>
        </p:nvSpPr>
        <p:spPr/>
        <p:txBody>
          <a:bodyPr rtlCol="0"/>
          <a:lstStyle/>
          <a:p>
            <a:pPr rtl="0"/>
            <a:endParaRPr lang="es-ES" noProof="0"/>
          </a:p>
        </p:txBody>
      </p:sp>
      <p:sp>
        <p:nvSpPr>
          <p:cNvPr id="4" name="Marcador de número de diapositiva 3"/>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146705" y="609601"/>
            <a:ext cx="3856037" cy="1639884"/>
          </a:xfrm>
        </p:spPr>
        <p:txBody>
          <a:bodyPr rtlCol="0" anchor="b"/>
          <a:lstStyle>
            <a:lvl1pPr>
              <a:defRPr sz="3200"/>
            </a:lvl1pPr>
          </a:lstStyle>
          <a:p>
            <a:pPr rtl="0"/>
            <a:r>
              <a:rPr lang="es-ES" noProof="0"/>
              <a:t>Haga clic para modificar el estilo de título del patrón</a:t>
            </a:r>
          </a:p>
        </p:txBody>
      </p:sp>
      <p:sp>
        <p:nvSpPr>
          <p:cNvPr id="3" name="Marcador de posición de contenido 2"/>
          <p:cNvSpPr>
            <a:spLocks noGrp="1"/>
          </p:cNvSpPr>
          <p:nvPr>
            <p:ph idx="1"/>
          </p:nvPr>
        </p:nvSpPr>
        <p:spPr>
          <a:xfrm>
            <a:off x="5156200" y="592666"/>
            <a:ext cx="5891209" cy="5198534"/>
          </a:xfrm>
        </p:spPr>
        <p:txBody>
          <a:bodyPr rtlCol="0" anchor="ct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texto 3"/>
          <p:cNvSpPr>
            <a:spLocks noGrp="1"/>
          </p:cNvSpPr>
          <p:nvPr>
            <p:ph type="body" sz="half" idx="2"/>
          </p:nvPr>
        </p:nvSpPr>
        <p:spPr>
          <a:xfrm>
            <a:off x="1146705" y="2249486"/>
            <a:ext cx="3856037"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p>
            <a:pPr rtl="0"/>
            <a:fld id="{EB4771A7-61FB-45DE-8598-173673CE36D3}"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leyenda">
    <p:spTree>
      <p:nvGrpSpPr>
        <p:cNvPr id="1" name=""/>
        <p:cNvGrpSpPr/>
        <p:nvPr/>
      </p:nvGrpSpPr>
      <p:grpSpPr>
        <a:xfrm>
          <a:off x="0" y="0"/>
          <a:ext cx="0" cy="0"/>
          <a:chOff x="0" y="0"/>
          <a:chExt cx="0" cy="0"/>
        </a:xfrm>
      </p:grpSpPr>
      <p:sp>
        <p:nvSpPr>
          <p:cNvPr id="2" name="Título 1"/>
          <p:cNvSpPr>
            <a:spLocks noGrp="1"/>
          </p:cNvSpPr>
          <p:nvPr>
            <p:ph type="title"/>
          </p:nvPr>
        </p:nvSpPr>
        <p:spPr>
          <a:xfrm>
            <a:off x="1141413" y="609600"/>
            <a:ext cx="5934508" cy="1639886"/>
          </a:xfrm>
        </p:spPr>
        <p:txBody>
          <a:bodyPr rtlCol="0" anchor="b"/>
          <a:lstStyle>
            <a:lvl1pPr>
              <a:defRPr sz="3200"/>
            </a:lvl1pPr>
          </a:lstStyle>
          <a:p>
            <a:pPr rtl="0"/>
            <a:r>
              <a:rPr lang="es-ES" noProof="0"/>
              <a:t>Haga clic para modificar el estilo de título del patrón</a:t>
            </a:r>
          </a:p>
        </p:txBody>
      </p:sp>
      <p:sp>
        <p:nvSpPr>
          <p:cNvPr id="3" name="Marcador de posición de imagen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4" name="Marcador de posición de texto 3"/>
          <p:cNvSpPr>
            <a:spLocks noGrp="1"/>
          </p:cNvSpPr>
          <p:nvPr>
            <p:ph type="body" sz="half" idx="2"/>
          </p:nvPr>
        </p:nvSpPr>
        <p:spPr>
          <a:xfrm>
            <a:off x="1141410" y="2249486"/>
            <a:ext cx="5934511"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F2B77F93-129F-44A2-8E92-7F7A3AA89FC7}"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leyenda">
    <p:spTree>
      <p:nvGrpSpPr>
        <p:cNvPr id="1" name=""/>
        <p:cNvGrpSpPr/>
        <p:nvPr/>
      </p:nvGrpSpPr>
      <p:grpSpPr>
        <a:xfrm>
          <a:off x="0" y="0"/>
          <a:ext cx="0" cy="0"/>
          <a:chOff x="0" y="0"/>
          <a:chExt cx="0" cy="0"/>
        </a:xfrm>
      </p:grpSpPr>
      <p:sp>
        <p:nvSpPr>
          <p:cNvPr id="2" name="Título 1"/>
          <p:cNvSpPr>
            <a:spLocks noGrp="1"/>
          </p:cNvSpPr>
          <p:nvPr>
            <p:ph type="title"/>
          </p:nvPr>
        </p:nvSpPr>
        <p:spPr>
          <a:xfrm>
            <a:off x="1141410" y="4304664"/>
            <a:ext cx="9912355" cy="819355"/>
          </a:xfrm>
        </p:spPr>
        <p:txBody>
          <a:bodyPr rtlCol="0" anchor="b">
            <a:normAutofit/>
          </a:bodyPr>
          <a:lstStyle>
            <a:lvl1pPr>
              <a:defRPr sz="3200"/>
            </a:lvl1pPr>
          </a:lstStyle>
          <a:p>
            <a:pPr rtl="0"/>
            <a:r>
              <a:rPr lang="es-ES" noProof="0"/>
              <a:t>Haga clic para modificar el estilo de título del patrón</a:t>
            </a:r>
          </a:p>
        </p:txBody>
      </p:sp>
      <p:sp>
        <p:nvSpPr>
          <p:cNvPr id="3" name="Marcador de posición de imagen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rtl="0">
              <a:buNone/>
            </a:pPr>
            <a:r>
              <a:rPr lang="es-ES" noProof="0"/>
              <a:t>Haga clic en el icono para agregar una imagen</a:t>
            </a:r>
          </a:p>
        </p:txBody>
      </p:sp>
      <p:sp>
        <p:nvSpPr>
          <p:cNvPr id="4" name="Marcador de posición de texto 3"/>
          <p:cNvSpPr>
            <a:spLocks noGrp="1"/>
          </p:cNvSpPr>
          <p:nvPr>
            <p:ph type="body" sz="half" idx="2"/>
          </p:nvPr>
        </p:nvSpPr>
        <p:spPr>
          <a:xfrm>
            <a:off x="1141364" y="5124020"/>
            <a:ext cx="9910859" cy="682472"/>
          </a:xfrm>
        </p:spPr>
        <p:txBody>
          <a:bodyPr rtlCol="0">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58C4CEBC-8241-4D36-9AE9-2F7827A2AB82}"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leyenda">
    <p:spTree>
      <p:nvGrpSpPr>
        <p:cNvPr id="1" name=""/>
        <p:cNvGrpSpPr/>
        <p:nvPr/>
      </p:nvGrpSpPr>
      <p:grpSpPr>
        <a:xfrm>
          <a:off x="0" y="0"/>
          <a:ext cx="0" cy="0"/>
          <a:chOff x="0" y="0"/>
          <a:chExt cx="0" cy="0"/>
        </a:xfrm>
      </p:grpSpPr>
      <p:sp>
        <p:nvSpPr>
          <p:cNvPr id="2" name="Título 1"/>
          <p:cNvSpPr>
            <a:spLocks noGrp="1"/>
          </p:cNvSpPr>
          <p:nvPr>
            <p:ph type="title"/>
          </p:nvPr>
        </p:nvSpPr>
        <p:spPr>
          <a:xfrm>
            <a:off x="1141456" y="609600"/>
            <a:ext cx="9905955" cy="3429000"/>
          </a:xfrm>
        </p:spPr>
        <p:txBody>
          <a:bodyPr rtlCol="0" anchor="ctr">
            <a:normAutofit/>
          </a:bodyPr>
          <a:lstStyle>
            <a:lvl1pPr>
              <a:defRPr sz="3600"/>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141410" y="4419599"/>
            <a:ext cx="9904459" cy="1371599"/>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C9CF86A2-5975-430E-A6E1-BD589C3F53FA}"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leyenda">
    <p:spTree>
      <p:nvGrpSpPr>
        <p:cNvPr id="1" name=""/>
        <p:cNvGrpSpPr/>
        <p:nvPr/>
      </p:nvGrpSpPr>
      <p:grpSpPr>
        <a:xfrm>
          <a:off x="0" y="0"/>
          <a:ext cx="0" cy="0"/>
          <a:chOff x="0" y="0"/>
          <a:chExt cx="0" cy="0"/>
        </a:xfrm>
      </p:grpSpPr>
      <p:sp>
        <p:nvSpPr>
          <p:cNvPr id="2" name="Título 1"/>
          <p:cNvSpPr>
            <a:spLocks noGrp="1"/>
          </p:cNvSpPr>
          <p:nvPr>
            <p:ph type="title"/>
          </p:nvPr>
        </p:nvSpPr>
        <p:spPr>
          <a:xfrm>
            <a:off x="1446212" y="609599"/>
            <a:ext cx="9302752" cy="2748429"/>
          </a:xfrm>
        </p:spPr>
        <p:txBody>
          <a:bodyPr rtlCol="0" anchor="ctr">
            <a:normAutofit/>
          </a:bodyPr>
          <a:lstStyle>
            <a:lvl1pPr>
              <a:defRPr sz="3600"/>
            </a:lvl1pPr>
          </a:lstStyle>
          <a:p>
            <a:pPr rtl="0"/>
            <a:r>
              <a:rPr lang="es-ES" noProof="0"/>
              <a:t>Haga clic para modificar el estilo de título del patrón</a:t>
            </a:r>
          </a:p>
        </p:txBody>
      </p:sp>
      <p:sp>
        <p:nvSpPr>
          <p:cNvPr id="12" name="Marcador de texto 3"/>
          <p:cNvSpPr>
            <a:spLocks noGrp="1"/>
          </p:cNvSpPr>
          <p:nvPr>
            <p:ph type="body" sz="half" idx="13"/>
          </p:nvPr>
        </p:nvSpPr>
        <p:spPr>
          <a:xfrm>
            <a:off x="1720644" y="3365557"/>
            <a:ext cx="8752299" cy="548968"/>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4" name="Marcador de posición de texto 3"/>
          <p:cNvSpPr>
            <a:spLocks noGrp="1"/>
          </p:cNvSpPr>
          <p:nvPr>
            <p:ph type="body" sz="half" idx="2"/>
          </p:nvPr>
        </p:nvSpPr>
        <p:spPr>
          <a:xfrm>
            <a:off x="1141411" y="4309919"/>
            <a:ext cx="9906002" cy="1489496"/>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C2E108C3-FC2A-4A8A-AC92-EA51B902A531}"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
        <p:nvSpPr>
          <p:cNvPr id="60" name="Cuadro de texto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s-ES" sz="8000" noProof="0">
                <a:solidFill>
                  <a:schemeClr val="tx1"/>
                </a:solidFill>
                <a:effectLst/>
              </a:rPr>
              <a:t>“</a:t>
            </a:r>
          </a:p>
        </p:txBody>
      </p:sp>
      <p:sp>
        <p:nvSpPr>
          <p:cNvPr id="61" name="Cuadro de texto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s-ES" sz="8000" noProof="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ítulo 1"/>
          <p:cNvSpPr>
            <a:spLocks noGrp="1"/>
          </p:cNvSpPr>
          <p:nvPr>
            <p:ph type="title"/>
          </p:nvPr>
        </p:nvSpPr>
        <p:spPr>
          <a:xfrm>
            <a:off x="1141410" y="2134041"/>
            <a:ext cx="9906001" cy="2511835"/>
          </a:xfrm>
        </p:spPr>
        <p:txBody>
          <a:bodyPr rtlCol="0" anchor="b">
            <a:normAutofit/>
          </a:bodyPr>
          <a:lstStyle>
            <a:lvl1pPr>
              <a:defRPr sz="3600"/>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141364" y="4657655"/>
            <a:ext cx="9904505" cy="1140644"/>
          </a:xfrm>
        </p:spPr>
        <p:txBody>
          <a:bodyPr rtlCol="0"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s-ES" noProof="0"/>
              <a:t>Haga clic para modificar los estilos de texto del patrón</a:t>
            </a:r>
          </a:p>
        </p:txBody>
      </p:sp>
      <p:sp>
        <p:nvSpPr>
          <p:cNvPr id="5" name="Marcador de posición de fecha 4"/>
          <p:cNvSpPr>
            <a:spLocks noGrp="1"/>
          </p:cNvSpPr>
          <p:nvPr>
            <p:ph type="dt" sz="half" idx="10"/>
          </p:nvPr>
        </p:nvSpPr>
        <p:spPr/>
        <p:txBody>
          <a:bodyPr rtlCol="0"/>
          <a:lstStyle/>
          <a:p>
            <a:pPr rtl="0"/>
            <a:fld id="{8B62AA30-5A4A-4C4F-90B9-3E19351EA7E7}" type="datetime1">
              <a:rPr lang="es-ES" noProof="0" smtClean="0"/>
              <a:t>26/11/2025</a:t>
            </a:fld>
            <a:endParaRPr lang="es-ES" noProof="0"/>
          </a:p>
        </p:txBody>
      </p:sp>
      <p:sp>
        <p:nvSpPr>
          <p:cNvPr id="6" name="Marcador de posición de pie de página 5"/>
          <p:cNvSpPr>
            <a:spLocks noGrp="1"/>
          </p:cNvSpPr>
          <p:nvPr>
            <p:ph type="ftr" sz="quarter" idx="11"/>
          </p:nvPr>
        </p:nvSpPr>
        <p:spPr/>
        <p:txBody>
          <a:bodyPr rtlCol="0"/>
          <a:lstStyle/>
          <a:p>
            <a:pPr rtl="0"/>
            <a:endParaRPr lang="es-ES" noProof="0"/>
          </a:p>
        </p:txBody>
      </p:sp>
      <p:sp>
        <p:nvSpPr>
          <p:cNvPr id="7" name="Marcador de posición de número de diapositiva 6"/>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ítulo 1"/>
          <p:cNvSpPr>
            <a:spLocks noGrp="1"/>
          </p:cNvSpPr>
          <p:nvPr>
            <p:ph type="title"/>
          </p:nvPr>
        </p:nvSpPr>
        <p:spPr>
          <a:xfrm>
            <a:off x="1141413" y="609600"/>
            <a:ext cx="9905998" cy="1905000"/>
          </a:xfrm>
        </p:spPr>
        <p:txBody>
          <a:bodyPr rtlCol="0"/>
          <a:lstStyle/>
          <a:p>
            <a:pPr rtl="0"/>
            <a:r>
              <a:rPr lang="es-ES" noProof="0"/>
              <a:t>Haga clic para modificar el estilo de título del patrón</a:t>
            </a:r>
          </a:p>
        </p:txBody>
      </p:sp>
      <p:sp>
        <p:nvSpPr>
          <p:cNvPr id="7" name="Marcador de texto 2"/>
          <p:cNvSpPr>
            <a:spLocks noGrp="1"/>
          </p:cNvSpPr>
          <p:nvPr>
            <p:ph type="body" idx="1"/>
          </p:nvPr>
        </p:nvSpPr>
        <p:spPr>
          <a:xfrm>
            <a:off x="1141410" y="2674463"/>
            <a:ext cx="3196899"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8" name="Marcador de posición de texto 3"/>
          <p:cNvSpPr>
            <a:spLocks noGrp="1"/>
          </p:cNvSpPr>
          <p:nvPr>
            <p:ph type="body" sz="half" idx="15"/>
          </p:nvPr>
        </p:nvSpPr>
        <p:spPr>
          <a:xfrm>
            <a:off x="1127918" y="3360263"/>
            <a:ext cx="3208735"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9" name="Marcador de posición de texto 4"/>
          <p:cNvSpPr>
            <a:spLocks noGrp="1"/>
          </p:cNvSpPr>
          <p:nvPr>
            <p:ph type="body" sz="quarter" idx="3"/>
          </p:nvPr>
        </p:nvSpPr>
        <p:spPr>
          <a:xfrm>
            <a:off x="4514766" y="2677635"/>
            <a:ext cx="3184385"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10" name="Marcador de posición de texto 3"/>
          <p:cNvSpPr>
            <a:spLocks noGrp="1"/>
          </p:cNvSpPr>
          <p:nvPr>
            <p:ph type="body" sz="half" idx="16"/>
          </p:nvPr>
        </p:nvSpPr>
        <p:spPr>
          <a:xfrm>
            <a:off x="4504213" y="3363435"/>
            <a:ext cx="3195830"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1" name="Marcador de posición de texto 4"/>
          <p:cNvSpPr>
            <a:spLocks noGrp="1"/>
          </p:cNvSpPr>
          <p:nvPr>
            <p:ph type="body" sz="quarter" idx="13"/>
          </p:nvPr>
        </p:nvSpPr>
        <p:spPr>
          <a:xfrm>
            <a:off x="7852442" y="2674463"/>
            <a:ext cx="3194968"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12" name="Marcador de posición de texto 3"/>
          <p:cNvSpPr>
            <a:spLocks noGrp="1"/>
          </p:cNvSpPr>
          <p:nvPr>
            <p:ph type="body" sz="half" idx="17"/>
          </p:nvPr>
        </p:nvSpPr>
        <p:spPr>
          <a:xfrm>
            <a:off x="7852442" y="3360263"/>
            <a:ext cx="3194968"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3" name="Marcador de posición de fecha 2"/>
          <p:cNvSpPr>
            <a:spLocks noGrp="1"/>
          </p:cNvSpPr>
          <p:nvPr>
            <p:ph type="dt" sz="half" idx="10"/>
          </p:nvPr>
        </p:nvSpPr>
        <p:spPr/>
        <p:txBody>
          <a:bodyPr rtlCol="0"/>
          <a:lstStyle/>
          <a:p>
            <a:pPr rtl="0"/>
            <a:fld id="{3FEF6314-BF1E-4D9F-B381-C1CADA8C0092}" type="datetime1">
              <a:rPr lang="es-ES" noProof="0" smtClean="0"/>
              <a:t>26/11/2025</a:t>
            </a:fld>
            <a:endParaRPr lang="es-ES" noProof="0"/>
          </a:p>
        </p:txBody>
      </p:sp>
      <p:sp>
        <p:nvSpPr>
          <p:cNvPr id="4" name="Marcador de posición de pie de página 3"/>
          <p:cNvSpPr>
            <a:spLocks noGrp="1"/>
          </p:cNvSpPr>
          <p:nvPr>
            <p:ph type="ftr" sz="quarter" idx="11"/>
          </p:nvPr>
        </p:nvSpPr>
        <p:spPr/>
        <p:txBody>
          <a:bodyPr rtlCol="0"/>
          <a:lstStyle/>
          <a:p>
            <a:pPr rtl="0"/>
            <a:endParaRPr lang="es-ES" noProof="0"/>
          </a:p>
        </p:txBody>
      </p:sp>
      <p:sp>
        <p:nvSpPr>
          <p:cNvPr id="5" name="Marcador de posición de número de diapositiva 4"/>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ítulo 1"/>
          <p:cNvSpPr>
            <a:spLocks noGrp="1"/>
          </p:cNvSpPr>
          <p:nvPr>
            <p:ph type="title"/>
          </p:nvPr>
        </p:nvSpPr>
        <p:spPr>
          <a:xfrm>
            <a:off x="1141411" y="609600"/>
            <a:ext cx="9905999" cy="1905000"/>
          </a:xfrm>
        </p:spPr>
        <p:txBody>
          <a:bodyPr rtlCol="0"/>
          <a:lstStyle/>
          <a:p>
            <a:pPr rtl="0"/>
            <a:r>
              <a:rPr lang="es-ES" noProof="0"/>
              <a:t>Haga clic para modificar el estilo de título del patrón</a:t>
            </a:r>
          </a:p>
        </p:txBody>
      </p:sp>
      <p:sp>
        <p:nvSpPr>
          <p:cNvPr id="19" name="Marcador de texto 2"/>
          <p:cNvSpPr>
            <a:spLocks noGrp="1"/>
          </p:cNvSpPr>
          <p:nvPr>
            <p:ph type="body" idx="1"/>
          </p:nvPr>
        </p:nvSpPr>
        <p:spPr>
          <a:xfrm>
            <a:off x="1141413" y="4404596"/>
            <a:ext cx="319524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20" name="Marcador de posición de imagen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s-ES" noProof="0"/>
              <a:t>Haga clic en el icono para agregar una imagen</a:t>
            </a:r>
          </a:p>
        </p:txBody>
      </p:sp>
      <p:sp>
        <p:nvSpPr>
          <p:cNvPr id="21" name="Marcador de posición de texto 3"/>
          <p:cNvSpPr>
            <a:spLocks noGrp="1"/>
          </p:cNvSpPr>
          <p:nvPr>
            <p:ph type="body" sz="half" idx="18"/>
          </p:nvPr>
        </p:nvSpPr>
        <p:spPr>
          <a:xfrm>
            <a:off x="1141413" y="4980858"/>
            <a:ext cx="3195240" cy="817843"/>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22" name="Marcador de posición de texto 4"/>
          <p:cNvSpPr>
            <a:spLocks noGrp="1"/>
          </p:cNvSpPr>
          <p:nvPr>
            <p:ph type="body" sz="quarter" idx="3"/>
          </p:nvPr>
        </p:nvSpPr>
        <p:spPr>
          <a:xfrm>
            <a:off x="4489053" y="4404596"/>
            <a:ext cx="320040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23" name="Marcador de posición de imagen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s-ES" noProof="0"/>
              <a:t>Haga clic en el icono para agregar una imagen</a:t>
            </a:r>
          </a:p>
        </p:txBody>
      </p:sp>
      <p:sp>
        <p:nvSpPr>
          <p:cNvPr id="24" name="Marcador de posición de texto 3"/>
          <p:cNvSpPr>
            <a:spLocks noGrp="1"/>
          </p:cNvSpPr>
          <p:nvPr>
            <p:ph type="body" sz="half" idx="19"/>
          </p:nvPr>
        </p:nvSpPr>
        <p:spPr>
          <a:xfrm>
            <a:off x="4487593" y="4980857"/>
            <a:ext cx="3200400" cy="81034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25" name="Marcador de texto 4"/>
          <p:cNvSpPr>
            <a:spLocks noGrp="1"/>
          </p:cNvSpPr>
          <p:nvPr>
            <p:ph type="body" sz="quarter" idx="13"/>
          </p:nvPr>
        </p:nvSpPr>
        <p:spPr>
          <a:xfrm>
            <a:off x="7852567" y="4404595"/>
            <a:ext cx="3190741"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26" name="Marcador de posición de imagen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s-ES" noProof="0"/>
              <a:t>Haga clic en el icono para agregar una imagen</a:t>
            </a:r>
          </a:p>
        </p:txBody>
      </p:sp>
      <p:sp>
        <p:nvSpPr>
          <p:cNvPr id="27" name="Marcador de posición de texto 3"/>
          <p:cNvSpPr>
            <a:spLocks noGrp="1"/>
          </p:cNvSpPr>
          <p:nvPr>
            <p:ph type="body" sz="half" idx="20"/>
          </p:nvPr>
        </p:nvSpPr>
        <p:spPr>
          <a:xfrm>
            <a:off x="7852442" y="4980854"/>
            <a:ext cx="3194968" cy="810345"/>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3" name="Marcador de posición de fecha 2"/>
          <p:cNvSpPr>
            <a:spLocks noGrp="1"/>
          </p:cNvSpPr>
          <p:nvPr>
            <p:ph type="dt" sz="half" idx="10"/>
          </p:nvPr>
        </p:nvSpPr>
        <p:spPr/>
        <p:txBody>
          <a:bodyPr rtlCol="0"/>
          <a:lstStyle/>
          <a:p>
            <a:pPr rtl="0"/>
            <a:fld id="{4A719E82-A331-4C72-B82B-5BADCE141852}" type="datetime1">
              <a:rPr lang="es-ES" noProof="0" smtClean="0"/>
              <a:t>26/11/2025</a:t>
            </a:fld>
            <a:endParaRPr lang="es-ES" noProof="0"/>
          </a:p>
        </p:txBody>
      </p:sp>
      <p:sp>
        <p:nvSpPr>
          <p:cNvPr id="4" name="Marcador de posición de pie de página 3"/>
          <p:cNvSpPr>
            <a:spLocks noGrp="1"/>
          </p:cNvSpPr>
          <p:nvPr>
            <p:ph type="ftr" sz="quarter" idx="11"/>
          </p:nvPr>
        </p:nvSpPr>
        <p:spPr/>
        <p:txBody>
          <a:bodyPr rtlCol="0"/>
          <a:lstStyle/>
          <a:p>
            <a:pPr rtl="0"/>
            <a:endParaRPr lang="es-ES" noProof="0"/>
          </a:p>
        </p:txBody>
      </p:sp>
      <p:sp>
        <p:nvSpPr>
          <p:cNvPr id="5" name="Marcador de posición de número de diapositiva 4"/>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texto vertical 2"/>
          <p:cNvSpPr>
            <a:spLocks noGrp="1"/>
          </p:cNvSpPr>
          <p:nvPr>
            <p:ph type="body" orient="vert" idx="1"/>
          </p:nvPr>
        </p:nvSpPr>
        <p:spPr/>
        <p:txBody>
          <a:bodyPr vert="eaVert" rtlCol="0" anchor="t"/>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posición de fecha 3"/>
          <p:cNvSpPr>
            <a:spLocks noGrp="1"/>
          </p:cNvSpPr>
          <p:nvPr>
            <p:ph type="dt" sz="half" idx="10"/>
          </p:nvPr>
        </p:nvSpPr>
        <p:spPr/>
        <p:txBody>
          <a:bodyPr rtlCol="0"/>
          <a:lstStyle/>
          <a:p>
            <a:pPr rtl="0"/>
            <a:fld id="{B95345DB-BC09-4F2D-A950-B5824E6179D5}" type="datetime1">
              <a:rPr lang="es-ES" noProof="0" smtClean="0"/>
              <a:t>26/11/2025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042400" y="609599"/>
            <a:ext cx="2005011" cy="5181601"/>
          </a:xfrm>
        </p:spPr>
        <p:txBody>
          <a:bodyPr vert="eaVert" rtlCol="0"/>
          <a:lstStyle/>
          <a:p>
            <a:pPr rtl="0"/>
            <a:r>
              <a:rPr lang="es-ES" noProof="0"/>
              <a:t>Haga clic para modificar el estilo de título del patrón</a:t>
            </a:r>
          </a:p>
        </p:txBody>
      </p:sp>
      <p:sp>
        <p:nvSpPr>
          <p:cNvPr id="3" name="Marcador de posición de texto vertical 2"/>
          <p:cNvSpPr>
            <a:spLocks noGrp="1"/>
          </p:cNvSpPr>
          <p:nvPr>
            <p:ph type="body" orient="vert" idx="1"/>
          </p:nvPr>
        </p:nvSpPr>
        <p:spPr>
          <a:xfrm>
            <a:off x="1141410" y="609599"/>
            <a:ext cx="7748590" cy="5181601"/>
          </a:xfrm>
        </p:spPr>
        <p:txBody>
          <a:bodyPr vert="eaVert"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fecha 3"/>
          <p:cNvSpPr>
            <a:spLocks noGrp="1"/>
          </p:cNvSpPr>
          <p:nvPr>
            <p:ph type="dt" sz="half" idx="10"/>
          </p:nvPr>
        </p:nvSpPr>
        <p:spPr/>
        <p:txBody>
          <a:bodyPr rtlCol="0"/>
          <a:lstStyle/>
          <a:p>
            <a:pPr rtl="0"/>
            <a:fld id="{20DB2A24-9D58-4203-8723-A461A06D087E}" type="datetime1">
              <a:rPr lang="es-ES" noProof="0" smtClean="0"/>
              <a:t>26/11/2025</a:t>
            </a:fld>
            <a:endParaRPr lang="es-ES" noProof="0"/>
          </a:p>
        </p:txBody>
      </p:sp>
      <p:sp>
        <p:nvSpPr>
          <p:cNvPr id="5" name="Marcador de posición de pie de página 4"/>
          <p:cNvSpPr>
            <a:spLocks noGrp="1"/>
          </p:cNvSpPr>
          <p:nvPr>
            <p:ph type="ftr" sz="quarter" idx="11"/>
          </p:nvPr>
        </p:nvSpPr>
        <p:spPr/>
        <p:txBody>
          <a:bodyPr rtlCol="0"/>
          <a:lstStyle/>
          <a:p>
            <a:pPr rtl="0"/>
            <a:endParaRPr lang="es-ES" noProof="0"/>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‹Nº›</a:t>
            </a:fld>
            <a:endParaRPr lang="es-ES" noProof="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A0CA0AF3-38EB-4C63-8219-1BB50E1DE642}" type="datetime1">
              <a:rPr lang="es-ES" noProof="0" smtClean="0"/>
              <a:t>26/11/2025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6996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3656338480"/>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54C683-0777-4D8C-AF75-A78D3205BAC8}" type="datetime1">
              <a:rPr lang="es-ES" noProof="0" smtClean="0"/>
              <a:t>26/11/2025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6787771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2BBE8E3-4A21-45D7-A860-DFDA026419EC}" type="datetime1">
              <a:rPr lang="es-ES" noProof="0" smtClean="0"/>
              <a:t>26/11/2025</a:t>
            </a:fld>
            <a:endParaRPr lang="es-ES" noProof="0"/>
          </a:p>
        </p:txBody>
      </p:sp>
      <p:sp>
        <p:nvSpPr>
          <p:cNvPr id="6" name="Footer Placeholder 5"/>
          <p:cNvSpPr>
            <a:spLocks noGrp="1"/>
          </p:cNvSpPr>
          <p:nvPr>
            <p:ph type="ftr" sz="quarter" idx="11"/>
          </p:nvPr>
        </p:nvSpPr>
        <p:spPr/>
        <p:txBody>
          <a:bodyPr/>
          <a:lstStyle/>
          <a:p>
            <a:pPr rtl="0"/>
            <a:endParaRPr lang="es-ES" noProof="0"/>
          </a:p>
        </p:txBody>
      </p:sp>
      <p:sp>
        <p:nvSpPr>
          <p:cNvPr id="7" name="Slide Number Placeholder 6"/>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23328173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8EFD387C-7178-4981-AEA8-6F8B6F75A91E}" type="datetime1">
              <a:rPr lang="es-ES" noProof="0" smtClean="0"/>
              <a:t>26/11/2025</a:t>
            </a:fld>
            <a:endParaRPr lang="es-ES" noProof="0"/>
          </a:p>
        </p:txBody>
      </p:sp>
      <p:sp>
        <p:nvSpPr>
          <p:cNvPr id="8" name="Footer Placeholder 7"/>
          <p:cNvSpPr>
            <a:spLocks noGrp="1"/>
          </p:cNvSpPr>
          <p:nvPr>
            <p:ph type="ftr" sz="quarter" idx="11"/>
          </p:nvPr>
        </p:nvSpPr>
        <p:spPr/>
        <p:txBody>
          <a:bodyPr/>
          <a:lstStyle/>
          <a:p>
            <a:pPr rtl="0"/>
            <a:endParaRPr lang="es-ES" noProof="0"/>
          </a:p>
        </p:txBody>
      </p:sp>
      <p:sp>
        <p:nvSpPr>
          <p:cNvPr id="9" name="Slide Number Placeholder 8"/>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35626295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F9E1022B-32BE-4FE1-92B8-C5149277BA50}" type="datetime1">
              <a:rPr lang="es-ES" noProof="0" smtClean="0"/>
              <a:t>26/11/2025</a:t>
            </a:fld>
            <a:endParaRPr lang="es-ES" noProof="0"/>
          </a:p>
        </p:txBody>
      </p:sp>
      <p:sp>
        <p:nvSpPr>
          <p:cNvPr id="4" name="Footer Placeholder 3"/>
          <p:cNvSpPr>
            <a:spLocks noGrp="1"/>
          </p:cNvSpPr>
          <p:nvPr>
            <p:ph type="ftr" sz="quarter" idx="11"/>
          </p:nvPr>
        </p:nvSpPr>
        <p:spPr/>
        <p:txBody>
          <a:bodyPr/>
          <a:lstStyle/>
          <a:p>
            <a:pPr rtl="0"/>
            <a:endParaRPr lang="es-ES" noProof="0"/>
          </a:p>
        </p:txBody>
      </p:sp>
      <p:sp>
        <p:nvSpPr>
          <p:cNvPr id="5" name="Slide Number Placeholder 4"/>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33204679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2AD2895C-9724-44AD-A1CB-C4CD2333D14A}" type="datetime1">
              <a:rPr lang="es-ES" noProof="0" smtClean="0"/>
              <a:t>26/11/2025</a:t>
            </a:fld>
            <a:endParaRPr lang="es-ES" noProof="0"/>
          </a:p>
        </p:txBody>
      </p:sp>
      <p:sp>
        <p:nvSpPr>
          <p:cNvPr id="3" name="Footer Placeholder 2"/>
          <p:cNvSpPr>
            <a:spLocks noGrp="1"/>
          </p:cNvSpPr>
          <p:nvPr>
            <p:ph type="ftr" sz="quarter" idx="11"/>
          </p:nvPr>
        </p:nvSpPr>
        <p:spPr/>
        <p:txBody>
          <a:bodyPr/>
          <a:lstStyle/>
          <a:p>
            <a:pPr rtl="0"/>
            <a:endParaRPr lang="es-ES" noProof="0"/>
          </a:p>
        </p:txBody>
      </p:sp>
      <p:sp>
        <p:nvSpPr>
          <p:cNvPr id="4" name="Slide Number Placeholder 3"/>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16571064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EB4771A7-61FB-45DE-8598-173673CE36D3}" type="datetime1">
              <a:rPr lang="es-ES" noProof="0" smtClean="0"/>
              <a:t>26/11/2025</a:t>
            </a:fld>
            <a:endParaRPr lang="es-ES" noProof="0"/>
          </a:p>
        </p:txBody>
      </p:sp>
      <p:sp>
        <p:nvSpPr>
          <p:cNvPr id="6" name="Footer Placeholder 5"/>
          <p:cNvSpPr>
            <a:spLocks noGrp="1"/>
          </p:cNvSpPr>
          <p:nvPr>
            <p:ph type="ftr" sz="quarter" idx="11"/>
          </p:nvPr>
        </p:nvSpPr>
        <p:spPr/>
        <p:txBody>
          <a:bodyPr/>
          <a:lstStyle/>
          <a:p>
            <a:pPr rtl="0"/>
            <a:endParaRPr lang="es-ES" noProof="0"/>
          </a:p>
        </p:txBody>
      </p:sp>
      <p:sp>
        <p:nvSpPr>
          <p:cNvPr id="7" name="Slide Number Placeholder 6"/>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33200707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6" name="Footer Placeholder 5"/>
          <p:cNvSpPr>
            <a:spLocks noGrp="1"/>
          </p:cNvSpPr>
          <p:nvPr>
            <p:ph type="ftr" sz="quarter" idx="11"/>
          </p:nvPr>
        </p:nvSpPr>
        <p:spPr/>
        <p:txBody>
          <a:bodyPr/>
          <a:lstStyle/>
          <a:p>
            <a:pPr rtl="0"/>
            <a:endParaRPr lang="es-ES" noProof="0"/>
          </a:p>
        </p:txBody>
      </p:sp>
      <p:sp>
        <p:nvSpPr>
          <p:cNvPr id="7" name="Slide Number Placeholder 6"/>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475383356"/>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4" name="Footer Placeholder 3"/>
          <p:cNvSpPr>
            <a:spLocks noGrp="1"/>
          </p:cNvSpPr>
          <p:nvPr>
            <p:ph type="ftr" sz="quarter" idx="11"/>
          </p:nvPr>
        </p:nvSpPr>
        <p:spPr/>
        <p:txBody>
          <a:bodyPr/>
          <a:lstStyle/>
          <a:p>
            <a:pPr rtl="0"/>
            <a:endParaRPr lang="es-ES" noProof="0"/>
          </a:p>
        </p:txBody>
      </p:sp>
      <p:sp>
        <p:nvSpPr>
          <p:cNvPr id="5" name="Slide Number Placeholder 4"/>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397491342"/>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3010301134"/>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01065470"/>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1562812981"/>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Haga clic para modificar los estilos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596162910"/>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a:t>Haga clic para modificar los estilos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2313668363"/>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B95345DB-BC09-4F2D-A950-B5824E6179D5}" type="datetime1">
              <a:rPr lang="es-ES" noProof="0" smtClean="0"/>
              <a:t>26/11/2025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25330677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20DB2A24-9D58-4203-8723-A461A06D087E}" type="datetime1">
              <a:rPr lang="es-ES" noProof="0" smtClean="0"/>
              <a:t>26/11/2025</a:t>
            </a:fld>
            <a:endParaRPr lang="es-ES" noProof="0"/>
          </a:p>
        </p:txBody>
      </p:sp>
      <p:sp>
        <p:nvSpPr>
          <p:cNvPr id="5" name="Footer Placeholder 4"/>
          <p:cNvSpPr>
            <a:spLocks noGrp="1"/>
          </p:cNvSpPr>
          <p:nvPr>
            <p:ph type="ftr" sz="quarter" idx="11"/>
          </p:nvPr>
        </p:nvSpPr>
        <p:spPr/>
        <p:txBody>
          <a:bodyPr/>
          <a:lstStyle/>
          <a:p>
            <a:pPr rtl="0"/>
            <a:endParaRPr lang="es-ES" noProof="0"/>
          </a:p>
        </p:txBody>
      </p:sp>
      <p:sp>
        <p:nvSpPr>
          <p:cNvPr id="6" name="Slide Number Placeholder 5"/>
          <p:cNvSpPr>
            <a:spLocks noGrp="1"/>
          </p:cNvSpPr>
          <p:nvPr>
            <p:ph type="sldNum" sz="quarter" idx="12"/>
          </p:nvPr>
        </p:nvSpPr>
        <p:spPr/>
        <p:txBody>
          <a:bodyPr/>
          <a:lstStyle/>
          <a:p>
            <a:pPr rtl="0"/>
            <a:fld id="{6D22F896-40B5-4ADD-8801-0D06FADFA095}" type="slidenum">
              <a:rPr lang="es-ES" noProof="0" smtClean="0"/>
              <a:t>‹Nº›</a:t>
            </a:fld>
            <a:endParaRPr lang="es-ES" noProof="0"/>
          </a:p>
        </p:txBody>
      </p:sp>
    </p:spTree>
    <p:extLst>
      <p:ext uri="{BB962C8B-B14F-4D97-AF65-F5344CB8AC3E}">
        <p14:creationId xmlns:p14="http://schemas.microsoft.com/office/powerpoint/2010/main" val="1629468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Imagen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upo 7"/>
          <p:cNvGrpSpPr/>
          <p:nvPr/>
        </p:nvGrpSpPr>
        <p:grpSpPr>
          <a:xfrm>
            <a:off x="-14288" y="0"/>
            <a:ext cx="12053888" cy="6858001"/>
            <a:chOff x="-14288" y="0"/>
            <a:chExt cx="12053888" cy="6858001"/>
          </a:xfrm>
        </p:grpSpPr>
        <p:grpSp>
          <p:nvGrpSpPr>
            <p:cNvPr id="9" name="Grupo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ángulo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22" name="Forma libre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3" name="Forma libre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4" name="Forma libre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5" name="Forma libre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6" name="Forma libre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7" name="Forma libre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8" name="Forma libre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9" name="Forma libre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0" name="Forma libre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1" name="Forma libre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2" name="Línea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s-ES"/>
              </a:p>
            </p:txBody>
          </p:sp>
          <p:sp>
            <p:nvSpPr>
              <p:cNvPr id="33" name="Forma libre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4" name="Forma libre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5" name="Forma libre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6" name="Forma libre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7" name="Rectángulo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sp>
            <p:nvSpPr>
              <p:cNvPr id="38" name="Forma libre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39" name="Forma libre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0" name="Forma libre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1" name="Forma libre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2" name="Forma libre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3" name="Forma libre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4" name="Forma libre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5" name="Forma libre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6" name="Forma libre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47" name="Forma libre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grpSp>
        <p:grpSp>
          <p:nvGrpSpPr>
            <p:cNvPr id="10" name="Grupo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orma libre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2" name="Forma libre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3" name="Forma libre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4" name="Forma libre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5" name="Forma libre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6" name="Forma libre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7" name="Forma libre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8" name="Forma libre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19" name="Forma libre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s-ES"/>
              </a:p>
            </p:txBody>
          </p:sp>
          <p:sp>
            <p:nvSpPr>
              <p:cNvPr id="20" name="Rectángulo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es-ES"/>
              </a:p>
            </p:txBody>
          </p:sp>
        </p:grpSp>
      </p:grpSp>
      <p:sp>
        <p:nvSpPr>
          <p:cNvPr id="2" name="Marcador de posición de título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pPr rtl="0"/>
            <a:endParaRPr lang="es-ES" noProof="0"/>
          </a:p>
        </p:txBody>
      </p:sp>
      <p:sp>
        <p:nvSpPr>
          <p:cNvPr id="3" name="Marcador de texto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4" name="Marcador de fecha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1E95752A-3CB1-471B-A60A-70B55E468DDA}" type="datetime1">
              <a:rPr lang="es-ES" noProof="0" smtClean="0"/>
              <a:t>26/11/2025</a:t>
            </a:fld>
            <a:endParaRPr lang="es-ES" noProof="0" dirty="0"/>
          </a:p>
        </p:txBody>
      </p:sp>
      <p:sp>
        <p:nvSpPr>
          <p:cNvPr id="5" name="Marcador de posición de pie de página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rtl="0"/>
            <a:endParaRPr lang="es-ES" noProof="0"/>
          </a:p>
        </p:txBody>
      </p:sp>
      <p:sp>
        <p:nvSpPr>
          <p:cNvPr id="6" name="Marcador de posición de número de diapositiva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s-ES" noProof="0" smtClean="0"/>
              <a:pPr rtl="0"/>
              <a:t>‹Nº›</a:t>
            </a:fld>
            <a:endParaRPr lang="es-ES"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rtl="0"/>
            <a:fld id="{1E95752A-3CB1-471B-A60A-70B55E468DDA}" type="datetime1">
              <a:rPr lang="es-ES" noProof="0" smtClean="0"/>
              <a:t>26/11/2025</a:t>
            </a:fld>
            <a:endParaRPr lang="es-ES" noProof="0"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rtl="0"/>
            <a:endParaRPr lang="es-ES" noProof="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rtl="0"/>
            <a:fld id="{6D22F896-40B5-4ADD-8801-0D06FADFA095}" type="slidenum">
              <a:rPr lang="es-ES" noProof="0" smtClean="0"/>
              <a:pPr rtl="0"/>
              <a:t>‹Nº›</a:t>
            </a:fld>
            <a:endParaRPr lang="es-ES" noProof="0"/>
          </a:p>
        </p:txBody>
      </p:sp>
    </p:spTree>
    <p:extLst>
      <p:ext uri="{BB962C8B-B14F-4D97-AF65-F5344CB8AC3E}">
        <p14:creationId xmlns:p14="http://schemas.microsoft.com/office/powerpoint/2010/main" val="4199854851"/>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77" name="Grupo 76">
            <a:extLst>
              <a:ext uri="{FF2B5EF4-FFF2-40B4-BE49-F238E27FC236}">
                <a16:creationId xmlns:a16="http://schemas.microsoft.com/office/drawing/2014/main" id="{AD579530-1077-46B3-BD5C-81BB270A1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78" name="Rectángulo 77">
              <a:extLst>
                <a:ext uri="{FF2B5EF4-FFF2-40B4-BE49-F238E27FC236}">
                  <a16:creationId xmlns:a16="http://schemas.microsoft.com/office/drawing/2014/main" id="{ACBB106A-B366-4349-B59F-E8FBDADD8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a:p>
          </p:txBody>
        </p:sp>
        <p:pic>
          <p:nvPicPr>
            <p:cNvPr id="79" name="Imagen 2">
              <a:extLst>
                <a:ext uri="{FF2B5EF4-FFF2-40B4-BE49-F238E27FC236}">
                  <a16:creationId xmlns:a16="http://schemas.microsoft.com/office/drawing/2014/main" id="{113FC03B-24E4-4A3F-9626-CC7F6356BC9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xmlns:a16="http://schemas.microsoft.com/office/drawing/2014/main" xmlns:p14="http://schemas.microsoft.com/office/powerpoint/2010/main">
                  <a:solidFill>
                    <a:srgbClr val="FFFFFF"/>
                  </a:solidFill>
                </a14:hiddenFill>
              </a:ext>
            </a:extLst>
          </p:spPr>
        </p:pic>
      </p:grpSp>
      <p:pic>
        <p:nvPicPr>
          <p:cNvPr id="5" name="Imagen 4" descr="Primer plano de la tarjeta de circuitos">
            <a:extLst>
              <a:ext uri="{FF2B5EF4-FFF2-40B4-BE49-F238E27FC236}">
                <a16:creationId xmlns:a16="http://schemas.microsoft.com/office/drawing/2014/main" id="{525AE681-57C0-4C44-9E88-A16CDA016EB3}"/>
              </a:ext>
            </a:extLst>
          </p:cNvPr>
          <p:cNvPicPr>
            <a:picLocks noChangeAspect="1"/>
          </p:cNvPicPr>
          <p:nvPr/>
        </p:nvPicPr>
        <p:blipFill rotWithShape="1">
          <a:blip r:embed="rId5">
            <a:alphaModFix amt="30000"/>
          </a:blip>
          <a:srcRect t="6504" b="9202"/>
          <a:stretch/>
        </p:blipFill>
        <p:spPr>
          <a:xfrm>
            <a:off x="-2" y="10"/>
            <a:ext cx="12188389" cy="6857990"/>
          </a:xfrm>
          <a:prstGeom prst="rect">
            <a:avLst/>
          </a:prstGeom>
        </p:spPr>
      </p:pic>
      <p:grpSp>
        <p:nvGrpSpPr>
          <p:cNvPr id="81" name="Grupo 80">
            <a:extLst>
              <a:ext uri="{FF2B5EF4-FFF2-40B4-BE49-F238E27FC236}">
                <a16:creationId xmlns:a16="http://schemas.microsoft.com/office/drawing/2014/main" id="{83F79A5F-63B5-4802-B39B-BF0F89DDDA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5895" y="2235200"/>
            <a:ext cx="10982062" cy="2396067"/>
            <a:chOff x="605895" y="2235200"/>
            <a:chExt cx="10982062" cy="2396067"/>
          </a:xfrm>
        </p:grpSpPr>
        <p:sp>
          <p:nvSpPr>
            <p:cNvPr id="82" name="Rectángulo con esquinas opuestas redondeadas 7">
              <a:extLst>
                <a:ext uri="{FF2B5EF4-FFF2-40B4-BE49-F238E27FC236}">
                  <a16:creationId xmlns:a16="http://schemas.microsoft.com/office/drawing/2014/main" id="{00D14BF7-A799-4EDA-8C19-CED0B8EC5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82333" y="2235200"/>
              <a:ext cx="7027334" cy="2396067"/>
            </a:xfrm>
            <a:prstGeom prst="round2DiagRect">
              <a:avLst>
                <a:gd name="adj1" fmla="val 9246"/>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rtl="0"/>
              <a:endParaRPr lang="es-ES"/>
            </a:p>
          </p:txBody>
        </p:sp>
        <p:grpSp>
          <p:nvGrpSpPr>
            <p:cNvPr id="83" name="Grupo 82">
              <a:extLst>
                <a:ext uri="{FF2B5EF4-FFF2-40B4-BE49-F238E27FC236}">
                  <a16:creationId xmlns:a16="http://schemas.microsoft.com/office/drawing/2014/main" id="{AF292344-73C8-4E53-85C0-8CDB23EB53B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5895" y="2900097"/>
              <a:ext cx="10982062" cy="1211524"/>
              <a:chOff x="605895" y="2900097"/>
              <a:chExt cx="10982062" cy="1211524"/>
            </a:xfrm>
          </p:grpSpPr>
          <p:sp>
            <p:nvSpPr>
              <p:cNvPr id="84" name="Forma libre 32">
                <a:extLst>
                  <a:ext uri="{FF2B5EF4-FFF2-40B4-BE49-F238E27FC236}">
                    <a16:creationId xmlns:a16="http://schemas.microsoft.com/office/drawing/2014/main" id="{4781E776-A0A7-4FB6-958B-8389BBA56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9653587" y="33797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5" name="Forma libre 33">
                <a:extLst>
                  <a:ext uri="{FF2B5EF4-FFF2-40B4-BE49-F238E27FC236}">
                    <a16:creationId xmlns:a16="http://schemas.microsoft.com/office/drawing/2014/main" id="{0F004D56-F177-45BC-8965-B72DB88A085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0078244" y="33107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6" name="Forma libre 34">
                <a:extLst>
                  <a:ext uri="{FF2B5EF4-FFF2-40B4-BE49-F238E27FC236}">
                    <a16:creationId xmlns:a16="http://schemas.microsoft.com/office/drawing/2014/main" id="{5F2F1F83-817B-4678-B0AE-8FFDC49FC82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1146631" y="35742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7" name="Forma libre 37">
                <a:extLst>
                  <a:ext uri="{FF2B5EF4-FFF2-40B4-BE49-F238E27FC236}">
                    <a16:creationId xmlns:a16="http://schemas.microsoft.com/office/drawing/2014/main" id="{F908EB47-32F4-4E82-BF56-FD25BB0747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10230644" y="30345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8" name="Forma libre 35">
                <a:extLst>
                  <a:ext uri="{FF2B5EF4-FFF2-40B4-BE49-F238E27FC236}">
                    <a16:creationId xmlns:a16="http://schemas.microsoft.com/office/drawing/2014/main" id="{0966000D-B975-4E8A-9BF2-EACF216405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034587" y="25627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89" name="Forma libre 36">
                <a:extLst>
                  <a:ext uri="{FF2B5EF4-FFF2-40B4-BE49-F238E27FC236}">
                    <a16:creationId xmlns:a16="http://schemas.microsoft.com/office/drawing/2014/main" id="{A9554499-6796-4AEE-B012-34A5B9A585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0747375" y="32326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0" name="Forma libre 38">
                <a:extLst>
                  <a:ext uri="{FF2B5EF4-FFF2-40B4-BE49-F238E27FC236}">
                    <a16:creationId xmlns:a16="http://schemas.microsoft.com/office/drawing/2014/main" id="{9DD40864-34BD-491F-B591-180E7B32C1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1399044" y="30953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1" name="Forma libre 39">
                <a:extLst>
                  <a:ext uri="{FF2B5EF4-FFF2-40B4-BE49-F238E27FC236}">
                    <a16:creationId xmlns:a16="http://schemas.microsoft.com/office/drawing/2014/main" id="{2623F54C-4373-4D30-90DB-3129BDDF54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353675" y="21531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2" name="Forma libre 40">
                <a:extLst>
                  <a:ext uri="{FF2B5EF4-FFF2-40B4-BE49-F238E27FC236}">
                    <a16:creationId xmlns:a16="http://schemas.microsoft.com/office/drawing/2014/main" id="{1FF42884-D4B2-462F-9FA7-4FA8925322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9848850" y="33088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3" name="Rectángulo 41">
                <a:extLst>
                  <a:ext uri="{FF2B5EF4-FFF2-40B4-BE49-F238E27FC236}">
                    <a16:creationId xmlns:a16="http://schemas.microsoft.com/office/drawing/2014/main" id="{27F4D4BA-37F5-4D54-BDFF-733F621D5DB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5400000">
                <a:off x="9721056" y="32842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4" name="Forma libre 32">
                <a:extLst>
                  <a:ext uri="{FF2B5EF4-FFF2-40B4-BE49-F238E27FC236}">
                    <a16:creationId xmlns:a16="http://schemas.microsoft.com/office/drawing/2014/main" id="{29E4A0E5-0441-4563-A947-12A5781105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2122751" y="35321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5" name="Forma libre 33">
                <a:extLst>
                  <a:ext uri="{FF2B5EF4-FFF2-40B4-BE49-F238E27FC236}">
                    <a16:creationId xmlns:a16="http://schemas.microsoft.com/office/drawing/2014/main" id="{4A8D89B4-AD1B-410A-870B-1042E075A04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1958445" y="34631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6" name="Forma libre 34">
                <a:extLst>
                  <a:ext uri="{FF2B5EF4-FFF2-40B4-BE49-F238E27FC236}">
                    <a16:creationId xmlns:a16="http://schemas.microsoft.com/office/drawing/2014/main" id="{DFC54570-9F45-44E6-AC94-4B3192D44B2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858308" y="37266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7" name="Forma libre 37">
                <a:extLst>
                  <a:ext uri="{FF2B5EF4-FFF2-40B4-BE49-F238E27FC236}">
                    <a16:creationId xmlns:a16="http://schemas.microsoft.com/office/drawing/2014/main" id="{A976F76C-4BBB-4CD4-9270-5E4E8802BF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1658407" y="31869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8" name="Forma libre 35">
                <a:extLst>
                  <a:ext uri="{FF2B5EF4-FFF2-40B4-BE49-F238E27FC236}">
                    <a16:creationId xmlns:a16="http://schemas.microsoft.com/office/drawing/2014/main" id="{06081E5F-35E2-4E9E-A0DA-9E2F769C4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860814" y="27151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99" name="Forma libre 36">
                <a:extLst>
                  <a:ext uri="{FF2B5EF4-FFF2-40B4-BE49-F238E27FC236}">
                    <a16:creationId xmlns:a16="http://schemas.microsoft.com/office/drawing/2014/main" id="{7B7B4F78-1391-433D-AAE5-0FA8B8EE18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1289314" y="33850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0" name="Forma libre 38">
                <a:extLst>
                  <a:ext uri="{FF2B5EF4-FFF2-40B4-BE49-F238E27FC236}">
                    <a16:creationId xmlns:a16="http://schemas.microsoft.com/office/drawing/2014/main" id="{EF63F42B-29ED-4285-99D1-5FA657DA92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605895" y="32477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1" name="Forma libre 39">
                <a:extLst>
                  <a:ext uri="{FF2B5EF4-FFF2-40B4-BE49-F238E27FC236}">
                    <a16:creationId xmlns:a16="http://schemas.microsoft.com/office/drawing/2014/main" id="{EB7A6053-A7CF-4785-B396-6F70D6EBE9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532202" y="23055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2" name="Forma libre 40">
                <a:extLst>
                  <a:ext uri="{FF2B5EF4-FFF2-40B4-BE49-F238E27FC236}">
                    <a16:creationId xmlns:a16="http://schemas.microsoft.com/office/drawing/2014/main" id="{E6337518-A10D-47A5-BD86-6D1F3FAF3C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2154501" y="34612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sp>
            <p:nvSpPr>
              <p:cNvPr id="103" name="Rectángulo 41">
                <a:extLst>
                  <a:ext uri="{FF2B5EF4-FFF2-40B4-BE49-F238E27FC236}">
                    <a16:creationId xmlns:a16="http://schemas.microsoft.com/office/drawing/2014/main" id="{7591C37F-6498-4992-992D-D413A84752D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16200000" flipH="1">
                <a:off x="2448983" y="34366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s-ES"/>
              </a:p>
            </p:txBody>
          </p:sp>
        </p:grpSp>
      </p:grpSp>
      <p:sp>
        <p:nvSpPr>
          <p:cNvPr id="2" name="Título 1">
            <a:extLst>
              <a:ext uri="{FF2B5EF4-FFF2-40B4-BE49-F238E27FC236}">
                <a16:creationId xmlns:a16="http://schemas.microsoft.com/office/drawing/2014/main" id="{ED476017-D224-40AE-B921-67525450151A}"/>
              </a:ext>
            </a:extLst>
          </p:cNvPr>
          <p:cNvSpPr>
            <a:spLocks noGrp="1"/>
          </p:cNvSpPr>
          <p:nvPr>
            <p:ph type="ctrTitle"/>
          </p:nvPr>
        </p:nvSpPr>
        <p:spPr>
          <a:xfrm>
            <a:off x="913870" y="2344470"/>
            <a:ext cx="9452149" cy="1367896"/>
          </a:xfrm>
        </p:spPr>
        <p:txBody>
          <a:bodyPr rtlCol="0">
            <a:normAutofit fontScale="90000"/>
          </a:bodyPr>
          <a:lstStyle/>
          <a:p>
            <a:pPr algn="ctr" rtl="0"/>
            <a:r>
              <a:rPr lang="es-ES" dirty="0"/>
              <a:t>ifct46: </a:t>
            </a:r>
            <a:r>
              <a:rPr lang="es-ES" cap="none" dirty="0">
                <a:latin typeface="Arial" panose="020B0604020202020204" pitchFamily="34" charset="0"/>
                <a:cs typeface="Arial" panose="020B0604020202020204" pitchFamily="34" charset="0"/>
              </a:rPr>
              <a:t>Competencias </a:t>
            </a:r>
            <a:br>
              <a:rPr lang="es-ES" cap="none" dirty="0">
                <a:latin typeface="Arial" panose="020B0604020202020204" pitchFamily="34" charset="0"/>
                <a:cs typeface="Arial" panose="020B0604020202020204" pitchFamily="34" charset="0"/>
              </a:rPr>
            </a:br>
            <a:r>
              <a:rPr lang="es-ES" cap="none" dirty="0">
                <a:latin typeface="Arial" panose="020B0604020202020204" pitchFamily="34" charset="0"/>
                <a:cs typeface="Arial" panose="020B0604020202020204" pitchFamily="34" charset="0"/>
              </a:rPr>
              <a:t>digitales avanzadas</a:t>
            </a:r>
            <a:endParaRPr lang="es-ES" dirty="0">
              <a:latin typeface="Arial" panose="020B0604020202020204" pitchFamily="34" charset="0"/>
              <a:cs typeface="Arial" panose="020B0604020202020204" pitchFamily="34" charset="0"/>
            </a:endParaRPr>
          </a:p>
        </p:txBody>
      </p:sp>
      <p:sp>
        <p:nvSpPr>
          <p:cNvPr id="3" name="Subtítulo 2">
            <a:extLst>
              <a:ext uri="{FF2B5EF4-FFF2-40B4-BE49-F238E27FC236}">
                <a16:creationId xmlns:a16="http://schemas.microsoft.com/office/drawing/2014/main" id="{51F013D4-CBD9-4FC1-AF91-2301A704488B}"/>
              </a:ext>
            </a:extLst>
          </p:cNvPr>
          <p:cNvSpPr>
            <a:spLocks noGrp="1"/>
          </p:cNvSpPr>
          <p:nvPr>
            <p:ph type="subTitle" idx="1"/>
          </p:nvPr>
        </p:nvSpPr>
        <p:spPr>
          <a:xfrm>
            <a:off x="2667001" y="3806821"/>
            <a:ext cx="6857999" cy="748246"/>
          </a:xfrm>
        </p:spPr>
        <p:txBody>
          <a:bodyPr rtlCol="0">
            <a:normAutofit fontScale="85000" lnSpcReduction="20000"/>
          </a:bodyPr>
          <a:lstStyle/>
          <a:p>
            <a:pPr algn="ctr" rtl="0"/>
            <a:r>
              <a:rPr lang="es-ES" dirty="0"/>
              <a:t>Ignacio Celdrán</a:t>
            </a:r>
          </a:p>
          <a:p>
            <a:pPr algn="ctr" rtl="0"/>
            <a:r>
              <a:rPr lang="es-ES" dirty="0"/>
              <a:t>Ing. Informático</a:t>
            </a:r>
          </a:p>
        </p:txBody>
      </p:sp>
    </p:spTree>
    <p:extLst>
      <p:ext uri="{BB962C8B-B14F-4D97-AF65-F5344CB8AC3E}">
        <p14:creationId xmlns:p14="http://schemas.microsoft.com/office/powerpoint/2010/main" val="1337192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9D4665C8-3F35-CBC0-ACC2-B958D14B24F5}"/>
              </a:ext>
            </a:extLst>
          </p:cNvPr>
          <p:cNvSpPr txBox="1"/>
          <p:nvPr/>
        </p:nvSpPr>
        <p:spPr>
          <a:xfrm>
            <a:off x="2840147" y="1556800"/>
            <a:ext cx="6511705" cy="3046988"/>
          </a:xfrm>
          <a:prstGeom prst="rect">
            <a:avLst/>
          </a:prstGeom>
          <a:noFill/>
        </p:spPr>
        <p:txBody>
          <a:bodyPr wrap="square">
            <a:spAutoFit/>
          </a:bodyPr>
          <a:lstStyle>
            <a:defPPr rtl="0">
              <a:defRPr lang="es-es"/>
            </a:defPPr>
            <a:lvl1pPr>
              <a:defRPr sz="2800" b="0" i="0" u="none" strike="noStrike" baseline="0">
                <a:solidFill>
                  <a:schemeClr val="bg2">
                    <a:lumMod val="50000"/>
                  </a:schemeClr>
                </a:solidFill>
                <a:latin typeface="Abadi" panose="020F0502020204030204" pitchFamily="34" charset="0"/>
              </a:defRPr>
            </a:lvl1pPr>
            <a:lvl2pPr marL="742950" lvl="1" indent="-285750">
              <a:buFont typeface="Arial" panose="020B0604020202020204" pitchFamily="34" charset="0"/>
              <a:buChar char="•"/>
              <a:defRPr b="0" i="0" u="none" strike="noStrike" baseline="0">
                <a:solidFill>
                  <a:schemeClr val="bg2">
                    <a:lumMod val="50000"/>
                  </a:schemeClr>
                </a:solidFill>
                <a:latin typeface="Abadi" panose="020F0502020204030204" pitchFamily="34" charset="0"/>
              </a:defRPr>
            </a:lvl2pPr>
          </a:lstStyle>
          <a:p>
            <a:endParaRPr lang="es-ES" dirty="0"/>
          </a:p>
          <a:p>
            <a:r>
              <a:rPr lang="es-ES" dirty="0"/>
              <a:t>Tratamiento de la información: </a:t>
            </a:r>
          </a:p>
          <a:p>
            <a:pPr marL="285750" indent="-285750">
              <a:buFont typeface="Arial" panose="020B0604020202020204" pitchFamily="34" charset="0"/>
              <a:buChar char="•"/>
            </a:pPr>
            <a:r>
              <a:rPr lang="es-ES" sz="1800" dirty="0"/>
              <a:t>Técnicas avanzadas de búsqueda. </a:t>
            </a:r>
          </a:p>
          <a:p>
            <a:pPr lvl="1"/>
            <a:r>
              <a:rPr lang="es-ES" sz="1600" dirty="0"/>
              <a:t>Operadores de búsqueda en buscadores. </a:t>
            </a:r>
          </a:p>
          <a:p>
            <a:pPr lvl="1"/>
            <a:r>
              <a:rPr lang="es-ES" sz="1600" dirty="0"/>
              <a:t>Otras fuentes de información. </a:t>
            </a:r>
          </a:p>
          <a:p>
            <a:pPr marL="285750" indent="-285750">
              <a:buFont typeface="Arial" panose="020B0604020202020204" pitchFamily="34" charset="0"/>
              <a:buChar char="•"/>
            </a:pPr>
            <a:r>
              <a:rPr lang="es-ES" sz="1800" dirty="0"/>
              <a:t>Curación de contenidos. </a:t>
            </a:r>
          </a:p>
          <a:p>
            <a:pPr lvl="1"/>
            <a:r>
              <a:rPr lang="es-ES" sz="1600" dirty="0"/>
              <a:t>Técnicas de detección de veracidad de la información. </a:t>
            </a:r>
          </a:p>
          <a:p>
            <a:pPr lvl="1"/>
            <a:r>
              <a:rPr lang="es-ES" sz="1600" dirty="0"/>
              <a:t>Fuentes de contenidos digitales abiertos. </a:t>
            </a:r>
          </a:p>
          <a:p>
            <a:pPr marL="285750" indent="-285750">
              <a:buFont typeface="Arial" panose="020B0604020202020204" pitchFamily="34" charset="0"/>
              <a:buChar char="•"/>
            </a:pPr>
            <a:r>
              <a:rPr lang="es-ES" sz="1800" dirty="0"/>
              <a:t>Almacenamiento de contenido en la nube. (Dropbox, Google Drive, OneDrive de Microsoft). </a:t>
            </a:r>
          </a:p>
        </p:txBody>
      </p:sp>
      <p:sp>
        <p:nvSpPr>
          <p:cNvPr id="10" name="Título 1">
            <a:extLst>
              <a:ext uri="{FF2B5EF4-FFF2-40B4-BE49-F238E27FC236}">
                <a16:creationId xmlns:a16="http://schemas.microsoft.com/office/drawing/2014/main" id="{CC70A2C8-A489-A927-2300-F155C4F8A948}"/>
              </a:ext>
            </a:extLst>
          </p:cNvPr>
          <p:cNvSpPr txBox="1">
            <a:spLocks/>
          </p:cNvSpPr>
          <p:nvPr/>
        </p:nvSpPr>
        <p:spPr>
          <a:xfrm>
            <a:off x="3612333" y="379111"/>
            <a:ext cx="3259247" cy="691250"/>
          </a:xfrm>
          <a:prstGeom prst="rect">
            <a:avLst/>
          </a:prstGeom>
          <a:effectLst/>
        </p:spPr>
        <p:txBody>
          <a:bodyPr vert="horz" lIns="91440" tIns="45720" rIns="91440" bIns="45720" rtlCol="0" anchor="ctr">
            <a:normAutofit fontScale="975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 cap="none" dirty="0">
                <a:solidFill>
                  <a:schemeClr val="bg1"/>
                </a:solidFill>
                <a:latin typeface="Abadi" panose="020F0502020204030204" pitchFamily="34" charset="0"/>
                <a:ea typeface="+mn-ea"/>
                <a:cs typeface="+mn-cs"/>
              </a:rPr>
              <a:t>Índice del curso</a:t>
            </a:r>
          </a:p>
        </p:txBody>
      </p:sp>
    </p:spTree>
    <p:extLst>
      <p:ext uri="{BB962C8B-B14F-4D97-AF65-F5344CB8AC3E}">
        <p14:creationId xmlns:p14="http://schemas.microsoft.com/office/powerpoint/2010/main" val="2367909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70C865CB-A883-67E3-198F-FBAF35A574CA}"/>
              </a:ext>
            </a:extLst>
          </p:cNvPr>
          <p:cNvSpPr>
            <a:spLocks noGrp="1"/>
          </p:cNvSpPr>
          <p:nvPr>
            <p:ph type="title"/>
          </p:nvPr>
        </p:nvSpPr>
        <p:spPr>
          <a:xfrm>
            <a:off x="592091" y="0"/>
            <a:ext cx="11007818" cy="1478570"/>
          </a:xfrm>
        </p:spPr>
        <p:txBody>
          <a:bodyPr>
            <a:normAutofit/>
          </a:bodyPr>
          <a:lstStyle/>
          <a:p>
            <a:r>
              <a:rPr lang="es-ES" sz="3200" cap="none" dirty="0">
                <a:solidFill>
                  <a:schemeClr val="bg1"/>
                </a:solidFill>
              </a:rPr>
              <a:t>Tratamiento De La Información: Técnicas Avanzadas De Búsqueda. </a:t>
            </a:r>
          </a:p>
        </p:txBody>
      </p:sp>
      <p:sp>
        <p:nvSpPr>
          <p:cNvPr id="4" name="CuadroTexto 3">
            <a:extLst>
              <a:ext uri="{FF2B5EF4-FFF2-40B4-BE49-F238E27FC236}">
                <a16:creationId xmlns:a16="http://schemas.microsoft.com/office/drawing/2014/main" id="{FFDECE26-43DE-4D6D-0A43-764080FB2BB7}"/>
              </a:ext>
            </a:extLst>
          </p:cNvPr>
          <p:cNvSpPr txBox="1"/>
          <p:nvPr/>
        </p:nvSpPr>
        <p:spPr>
          <a:xfrm>
            <a:off x="446762" y="1179871"/>
            <a:ext cx="11440438" cy="2677656"/>
          </a:xfrm>
          <a:prstGeom prst="rect">
            <a:avLst/>
          </a:prstGeom>
          <a:noFill/>
        </p:spPr>
        <p:txBody>
          <a:bodyPr wrap="square" rtlCol="0">
            <a:spAutoFit/>
          </a:bodyPr>
          <a:lstStyle/>
          <a:p>
            <a:pPr algn="ctr"/>
            <a:r>
              <a:rPr lang="es-ES" sz="2400" dirty="0">
                <a:solidFill>
                  <a:schemeClr val="bg1"/>
                </a:solidFill>
              </a:rPr>
              <a:t>¿Sabemos buscar información en la red?</a:t>
            </a:r>
          </a:p>
          <a:p>
            <a:pPr algn="ctr"/>
            <a:r>
              <a:rPr lang="es-ES" sz="2400" dirty="0">
                <a:solidFill>
                  <a:schemeClr val="bg1"/>
                </a:solidFill>
              </a:rPr>
              <a:t>Diferencia entre NAVEGADOR y BUSCADOR</a:t>
            </a:r>
          </a:p>
          <a:p>
            <a:endParaRPr lang="es-ES" sz="2400" dirty="0">
              <a:solidFill>
                <a:schemeClr val="bg1"/>
              </a:solidFill>
            </a:endParaRPr>
          </a:p>
          <a:p>
            <a:r>
              <a:rPr lang="es-ES" sz="2400" dirty="0">
                <a:solidFill>
                  <a:schemeClr val="bg1"/>
                </a:solidFill>
              </a:rPr>
              <a:t>¿Qué hacemos los </a:t>
            </a:r>
            <a:r>
              <a:rPr lang="es-ES" sz="2400" b="1" dirty="0">
                <a:solidFill>
                  <a:schemeClr val="bg1"/>
                </a:solidFill>
              </a:rPr>
              <a:t>NO</a:t>
            </a:r>
            <a:r>
              <a:rPr lang="es-ES" sz="2400" dirty="0">
                <a:solidFill>
                  <a:schemeClr val="bg1"/>
                </a:solidFill>
              </a:rPr>
              <a:t> expertos para buscar información? </a:t>
            </a:r>
            <a:r>
              <a:rPr lang="es-ES" sz="2400" dirty="0">
                <a:solidFill>
                  <a:schemeClr val="bg1"/>
                </a:solidFill>
                <a:sym typeface="Wingdings" panose="05000000000000000000" pitchFamily="2" charset="2"/>
              </a:rPr>
              <a:t> Búsquedas por palabras clave.</a:t>
            </a:r>
          </a:p>
          <a:p>
            <a:endParaRPr lang="es-ES" sz="2400" dirty="0">
              <a:solidFill>
                <a:schemeClr val="bg1"/>
              </a:solidFill>
              <a:sym typeface="Wingdings" panose="05000000000000000000" pitchFamily="2" charset="2"/>
            </a:endParaRPr>
          </a:p>
          <a:p>
            <a:r>
              <a:rPr lang="es-ES" sz="2400" dirty="0">
                <a:solidFill>
                  <a:schemeClr val="bg1"/>
                </a:solidFill>
                <a:sym typeface="Wingdings" panose="05000000000000000000" pitchFamily="2" charset="2"/>
              </a:rPr>
              <a:t>Para optimizar el tiempo que empleamos en buscar información, vamos a aprender a buscar y mejorar la técnica de búsqueda.</a:t>
            </a:r>
            <a:endParaRPr lang="es-ES" sz="2400" dirty="0">
              <a:solidFill>
                <a:schemeClr val="bg1"/>
              </a:solidFill>
            </a:endParaRPr>
          </a:p>
        </p:txBody>
      </p:sp>
      <p:sp>
        <p:nvSpPr>
          <p:cNvPr id="5" name="CuadroTexto 4">
            <a:extLst>
              <a:ext uri="{FF2B5EF4-FFF2-40B4-BE49-F238E27FC236}">
                <a16:creationId xmlns:a16="http://schemas.microsoft.com/office/drawing/2014/main" id="{DF382B7F-36D9-32F0-39F9-ECB74315C910}"/>
              </a:ext>
            </a:extLst>
          </p:cNvPr>
          <p:cNvSpPr txBox="1"/>
          <p:nvPr/>
        </p:nvSpPr>
        <p:spPr>
          <a:xfrm>
            <a:off x="879380" y="3579593"/>
            <a:ext cx="10720529" cy="2677656"/>
          </a:xfrm>
          <a:prstGeom prst="rect">
            <a:avLst/>
          </a:prstGeom>
          <a:noFill/>
        </p:spPr>
        <p:txBody>
          <a:bodyPr wrap="square" rtlCol="0">
            <a:spAutoFit/>
          </a:bodyPr>
          <a:lstStyle/>
          <a:p>
            <a:pPr algn="just"/>
            <a:endParaRPr lang="es-ES" sz="2400" dirty="0">
              <a:solidFill>
                <a:schemeClr val="bg1"/>
              </a:solidFill>
            </a:endParaRPr>
          </a:p>
          <a:p>
            <a:pPr algn="just"/>
            <a:r>
              <a:rPr lang="es-ES" sz="2400" dirty="0">
                <a:solidFill>
                  <a:schemeClr val="bg1"/>
                </a:solidFill>
              </a:rPr>
              <a:t>¿Qué se entiende por técnicas avanzadas de búsqueda?</a:t>
            </a:r>
          </a:p>
          <a:p>
            <a:pPr algn="just"/>
            <a:endParaRPr lang="es-ES" sz="2400" dirty="0">
              <a:solidFill>
                <a:schemeClr val="bg1"/>
              </a:solidFill>
              <a:sym typeface="Wingdings" panose="05000000000000000000" pitchFamily="2" charset="2"/>
            </a:endParaRPr>
          </a:p>
          <a:p>
            <a:pPr algn="just"/>
            <a:r>
              <a:rPr lang="es-ES" sz="2400" dirty="0">
                <a:solidFill>
                  <a:schemeClr val="bg1"/>
                </a:solidFill>
                <a:sym typeface="Wingdings" panose="05000000000000000000" pitchFamily="2" charset="2"/>
              </a:rPr>
              <a:t>La búsqueda avanzada nos permite combinar términos y </a:t>
            </a:r>
            <a:r>
              <a:rPr lang="es-ES" sz="2400" b="1" i="1" dirty="0">
                <a:solidFill>
                  <a:schemeClr val="bg1"/>
                </a:solidFill>
                <a:sym typeface="Wingdings" panose="05000000000000000000" pitchFamily="2" charset="2"/>
              </a:rPr>
              <a:t>operadores</a:t>
            </a:r>
            <a:r>
              <a:rPr lang="es-ES" sz="2400" dirty="0">
                <a:solidFill>
                  <a:schemeClr val="bg1"/>
                </a:solidFill>
                <a:sym typeface="Wingdings" panose="05000000000000000000" pitchFamily="2" charset="2"/>
              </a:rPr>
              <a:t> que nos devolverán resultados más próximos a nuestros intereses. Se trata de una búsqueda más refinada en donde nosotros tenemos que ir marcando previamente los límites de nuestra búsqueda</a:t>
            </a:r>
            <a:endParaRPr lang="es-ES" sz="2400" dirty="0">
              <a:solidFill>
                <a:schemeClr val="bg1"/>
              </a:solidFill>
            </a:endParaRPr>
          </a:p>
        </p:txBody>
      </p:sp>
    </p:spTree>
    <p:extLst>
      <p:ext uri="{BB962C8B-B14F-4D97-AF65-F5344CB8AC3E}">
        <p14:creationId xmlns:p14="http://schemas.microsoft.com/office/powerpoint/2010/main" val="188663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B60A4A-2B6C-2A2A-AC75-900CF958CF3B}"/>
              </a:ext>
            </a:extLst>
          </p:cNvPr>
          <p:cNvSpPr>
            <a:spLocks noGrp="1"/>
          </p:cNvSpPr>
          <p:nvPr>
            <p:ph type="title"/>
          </p:nvPr>
        </p:nvSpPr>
        <p:spPr>
          <a:xfrm>
            <a:off x="1143001" y="267998"/>
            <a:ext cx="9905998" cy="646402"/>
          </a:xfrm>
        </p:spPr>
        <p:txBody>
          <a:bodyPr/>
          <a:lstStyle/>
          <a:p>
            <a:r>
              <a:rPr lang="es-ES" dirty="0"/>
              <a:t>ACTIVIDAD: </a:t>
            </a:r>
            <a:r>
              <a:rPr lang="es-ES" cap="none" dirty="0"/>
              <a:t>Buscar Murcia</a:t>
            </a:r>
            <a:endParaRPr lang="es-ES" dirty="0"/>
          </a:p>
        </p:txBody>
      </p:sp>
      <p:pic>
        <p:nvPicPr>
          <p:cNvPr id="4" name="Imagen 3">
            <a:extLst>
              <a:ext uri="{FF2B5EF4-FFF2-40B4-BE49-F238E27FC236}">
                <a16:creationId xmlns:a16="http://schemas.microsoft.com/office/drawing/2014/main" id="{DE142C8C-66FE-B144-38B2-29B954BD9C71}"/>
              </a:ext>
            </a:extLst>
          </p:cNvPr>
          <p:cNvPicPr>
            <a:picLocks noChangeAspect="1"/>
          </p:cNvPicPr>
          <p:nvPr/>
        </p:nvPicPr>
        <p:blipFill>
          <a:blip r:embed="rId2"/>
          <a:stretch>
            <a:fillRect/>
          </a:stretch>
        </p:blipFill>
        <p:spPr>
          <a:xfrm>
            <a:off x="601251" y="1188720"/>
            <a:ext cx="10989498" cy="3886200"/>
          </a:xfrm>
          <a:prstGeom prst="rect">
            <a:avLst/>
          </a:prstGeom>
        </p:spPr>
      </p:pic>
    </p:spTree>
    <p:extLst>
      <p:ext uri="{BB962C8B-B14F-4D97-AF65-F5344CB8AC3E}">
        <p14:creationId xmlns:p14="http://schemas.microsoft.com/office/powerpoint/2010/main" val="36954167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3B92EB1B-3E1E-FEE1-6DDE-22E076595892}"/>
              </a:ext>
            </a:extLst>
          </p:cNvPr>
          <p:cNvPicPr>
            <a:picLocks noChangeAspect="1"/>
          </p:cNvPicPr>
          <p:nvPr/>
        </p:nvPicPr>
        <p:blipFill>
          <a:blip r:embed="rId2"/>
          <a:stretch>
            <a:fillRect/>
          </a:stretch>
        </p:blipFill>
        <p:spPr>
          <a:xfrm>
            <a:off x="1763407" y="309259"/>
            <a:ext cx="8662009" cy="6239482"/>
          </a:xfrm>
          <a:prstGeom prst="rect">
            <a:avLst/>
          </a:prstGeom>
        </p:spPr>
      </p:pic>
    </p:spTree>
    <p:extLst>
      <p:ext uri="{BB962C8B-B14F-4D97-AF65-F5344CB8AC3E}">
        <p14:creationId xmlns:p14="http://schemas.microsoft.com/office/powerpoint/2010/main" val="2227313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95013C8A-FEBF-2C81-3901-30EA24815C0D}"/>
              </a:ext>
            </a:extLst>
          </p:cNvPr>
          <p:cNvSpPr txBox="1">
            <a:spLocks/>
          </p:cNvSpPr>
          <p:nvPr/>
        </p:nvSpPr>
        <p:spPr>
          <a:xfrm>
            <a:off x="846136" y="106680"/>
            <a:ext cx="10917555" cy="147857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lgn="ctr"/>
            <a:r>
              <a:rPr lang="es-ES" sz="3200" cap="none" dirty="0">
                <a:solidFill>
                  <a:schemeClr val="bg1"/>
                </a:solidFill>
              </a:rPr>
              <a:t>Tratamiento De La Información- Técnicas Avanzadas De Búsqueda:</a:t>
            </a:r>
          </a:p>
          <a:p>
            <a:pPr algn="ctr"/>
            <a:r>
              <a:rPr lang="es-ES" sz="3200" cap="none" dirty="0">
                <a:solidFill>
                  <a:schemeClr val="bg1"/>
                </a:solidFill>
              </a:rPr>
              <a:t> Operadores De Búsqueda. </a:t>
            </a:r>
          </a:p>
        </p:txBody>
      </p:sp>
      <p:sp>
        <p:nvSpPr>
          <p:cNvPr id="5" name="CuadroTexto 4">
            <a:extLst>
              <a:ext uri="{FF2B5EF4-FFF2-40B4-BE49-F238E27FC236}">
                <a16:creationId xmlns:a16="http://schemas.microsoft.com/office/drawing/2014/main" id="{69F6845C-6D55-3A53-01F4-7F43EB6139D4}"/>
              </a:ext>
            </a:extLst>
          </p:cNvPr>
          <p:cNvSpPr txBox="1"/>
          <p:nvPr/>
        </p:nvSpPr>
        <p:spPr>
          <a:xfrm>
            <a:off x="637222" y="1322151"/>
            <a:ext cx="10917555" cy="3539430"/>
          </a:xfrm>
          <a:prstGeom prst="rect">
            <a:avLst/>
          </a:prstGeom>
          <a:noFill/>
        </p:spPr>
        <p:txBody>
          <a:bodyPr wrap="square">
            <a:spAutoFit/>
          </a:bodyPr>
          <a:lstStyle/>
          <a:p>
            <a:pPr algn="just"/>
            <a:r>
              <a:rPr lang="es-ES" sz="2400" dirty="0">
                <a:solidFill>
                  <a:schemeClr val="bg1"/>
                </a:solidFill>
              </a:rPr>
              <a:t>Los operadores de búsqueda son una serie de símbolos y comandos que sirven para acotar los resultados de las búsquedas que realizas.</a:t>
            </a:r>
          </a:p>
          <a:p>
            <a:pPr algn="just"/>
            <a:endParaRPr lang="es-ES" sz="2400" dirty="0">
              <a:solidFill>
                <a:schemeClr val="bg1"/>
              </a:solidFill>
            </a:endParaRPr>
          </a:p>
          <a:p>
            <a:pPr algn="just"/>
            <a:r>
              <a:rPr lang="es-ES" sz="2400" dirty="0">
                <a:solidFill>
                  <a:schemeClr val="bg1"/>
                </a:solidFill>
              </a:rPr>
              <a:t>Son como filtros añadidos, sólo que en vez de estar en las opciones que ves debajo de la barra de búsqueda de Google cuando te muestra los resultados tienes que incluirlos en la propia búsqueda acompañando al término que quieras encontrar</a:t>
            </a:r>
          </a:p>
          <a:p>
            <a:pPr algn="just"/>
            <a:endParaRPr lang="es-ES" sz="2400" dirty="0">
              <a:solidFill>
                <a:schemeClr val="bg1"/>
              </a:solidFill>
            </a:endParaRPr>
          </a:p>
          <a:p>
            <a:pPr algn="just"/>
            <a:r>
              <a:rPr lang="es-ES" sz="2800" dirty="0"/>
              <a:t>ACTIVIDAD: Visitar la web: </a:t>
            </a:r>
          </a:p>
          <a:p>
            <a:pPr algn="ctr"/>
            <a:r>
              <a:rPr lang="es-ES" sz="2800" dirty="0"/>
              <a:t>https://www.xataka.com/basics/operadores-busqueda-para-google</a:t>
            </a:r>
          </a:p>
        </p:txBody>
      </p:sp>
    </p:spTree>
    <p:extLst>
      <p:ext uri="{BB962C8B-B14F-4D97-AF65-F5344CB8AC3E}">
        <p14:creationId xmlns:p14="http://schemas.microsoft.com/office/powerpoint/2010/main" val="1094645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216DA94A-028C-5512-75BD-1FAE191831C5}"/>
              </a:ext>
            </a:extLst>
          </p:cNvPr>
          <p:cNvSpPr txBox="1"/>
          <p:nvPr/>
        </p:nvSpPr>
        <p:spPr>
          <a:xfrm>
            <a:off x="327660" y="315575"/>
            <a:ext cx="11536680" cy="1077218"/>
          </a:xfrm>
          <a:prstGeom prst="rect">
            <a:avLst/>
          </a:prstGeom>
          <a:noFill/>
        </p:spPr>
        <p:txBody>
          <a:bodyPr wrap="square">
            <a:spAutoFit/>
          </a:bodyPr>
          <a:lstStyle/>
          <a:p>
            <a:pPr algn="ctr"/>
            <a:r>
              <a:rPr lang="es-ES" sz="3200" cap="none" dirty="0">
                <a:solidFill>
                  <a:schemeClr val="bg1"/>
                </a:solidFill>
              </a:rPr>
              <a:t>Tratamiento De La Información- Técnicas Avanzadas De Búsqueda:</a:t>
            </a:r>
          </a:p>
          <a:p>
            <a:pPr algn="ctr"/>
            <a:r>
              <a:rPr lang="es-ES" sz="3200" cap="none" dirty="0">
                <a:solidFill>
                  <a:schemeClr val="bg1"/>
                </a:solidFill>
              </a:rPr>
              <a:t> Otras fuentes de información. </a:t>
            </a:r>
          </a:p>
        </p:txBody>
      </p:sp>
      <p:sp>
        <p:nvSpPr>
          <p:cNvPr id="5" name="CuadroTexto 4">
            <a:extLst>
              <a:ext uri="{FF2B5EF4-FFF2-40B4-BE49-F238E27FC236}">
                <a16:creationId xmlns:a16="http://schemas.microsoft.com/office/drawing/2014/main" id="{A64EAACC-943F-4AF1-D70F-6384DD651790}"/>
              </a:ext>
            </a:extLst>
          </p:cNvPr>
          <p:cNvSpPr txBox="1"/>
          <p:nvPr/>
        </p:nvSpPr>
        <p:spPr>
          <a:xfrm>
            <a:off x="1150620" y="1392793"/>
            <a:ext cx="9890760" cy="4524315"/>
          </a:xfrm>
          <a:prstGeom prst="rect">
            <a:avLst/>
          </a:prstGeom>
          <a:noFill/>
        </p:spPr>
        <p:txBody>
          <a:bodyPr wrap="square" rtlCol="0">
            <a:spAutoFit/>
          </a:bodyPr>
          <a:lstStyle/>
          <a:p>
            <a:r>
              <a:rPr lang="es-ES" sz="2400" dirty="0">
                <a:solidFill>
                  <a:schemeClr val="bg1"/>
                </a:solidFill>
              </a:rPr>
              <a:t>Vamos a ver dos herramientas de Google que permiten obtener información en ámbitos concretos, información difícil de encontrar de manera convencional.</a:t>
            </a:r>
          </a:p>
          <a:p>
            <a:endParaRPr lang="es-ES" sz="2400" dirty="0">
              <a:solidFill>
                <a:schemeClr val="bg1"/>
              </a:solidFill>
            </a:endParaRPr>
          </a:p>
          <a:p>
            <a:r>
              <a:rPr lang="es-ES" sz="2400" dirty="0">
                <a:solidFill>
                  <a:schemeClr val="bg1"/>
                </a:solidFill>
              </a:rPr>
              <a:t>Google </a:t>
            </a:r>
            <a:r>
              <a:rPr lang="es-ES" sz="2400" dirty="0" err="1">
                <a:solidFill>
                  <a:schemeClr val="bg1"/>
                </a:solidFill>
              </a:rPr>
              <a:t>Ngrams</a:t>
            </a:r>
            <a:r>
              <a:rPr lang="es-ES" sz="2400" dirty="0">
                <a:solidFill>
                  <a:schemeClr val="bg1"/>
                </a:solidFill>
              </a:rPr>
              <a:t>: indica de qué tratan los libros que Google tiene almacenados desde 1800 hasta hoy en día. </a:t>
            </a:r>
          </a:p>
          <a:p>
            <a:r>
              <a:rPr lang="es-ES" sz="2400" dirty="0"/>
              <a:t>ACTIVIDAD: Busca en </a:t>
            </a:r>
            <a:r>
              <a:rPr lang="es-ES" sz="2400" dirty="0" err="1"/>
              <a:t>ngrams</a:t>
            </a:r>
            <a:r>
              <a:rPr lang="es-ES" sz="2400" dirty="0"/>
              <a:t> varios personajes.</a:t>
            </a:r>
          </a:p>
          <a:p>
            <a:endParaRPr lang="es-ES" sz="2400" dirty="0">
              <a:solidFill>
                <a:schemeClr val="bg1"/>
              </a:solidFill>
            </a:endParaRPr>
          </a:p>
          <a:p>
            <a:pPr algn="just"/>
            <a:r>
              <a:rPr lang="es-ES" sz="2400" dirty="0">
                <a:solidFill>
                  <a:schemeClr val="bg1"/>
                </a:solidFill>
              </a:rPr>
              <a:t>Google Académico: Buscador que busca en BBDD académicas artículos y trabajos publicados sobre el tema, también en otras BBDD como </a:t>
            </a:r>
            <a:r>
              <a:rPr lang="es-ES" sz="2400" dirty="0" err="1">
                <a:solidFill>
                  <a:schemeClr val="bg1"/>
                </a:solidFill>
              </a:rPr>
              <a:t>Research</a:t>
            </a:r>
            <a:r>
              <a:rPr lang="es-ES" sz="2400" dirty="0">
                <a:solidFill>
                  <a:schemeClr val="bg1"/>
                </a:solidFill>
              </a:rPr>
              <a:t> Gate.</a:t>
            </a:r>
          </a:p>
          <a:p>
            <a:pPr algn="just"/>
            <a:r>
              <a:rPr lang="es-ES" sz="2400" dirty="0"/>
              <a:t>ACTIVIDAD: Busca en Google académico los personajes anteriores.</a:t>
            </a:r>
          </a:p>
          <a:p>
            <a:pPr algn="just"/>
            <a:endParaRPr lang="es-ES" sz="2400" dirty="0">
              <a:solidFill>
                <a:schemeClr val="bg1"/>
              </a:solidFill>
            </a:endParaRPr>
          </a:p>
        </p:txBody>
      </p:sp>
    </p:spTree>
    <p:extLst>
      <p:ext uri="{BB962C8B-B14F-4D97-AF65-F5344CB8AC3E}">
        <p14:creationId xmlns:p14="http://schemas.microsoft.com/office/powerpoint/2010/main" val="4008772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128AA436-5F59-208C-71CA-13A103DA0F7B}"/>
              </a:ext>
            </a:extLst>
          </p:cNvPr>
          <p:cNvSpPr txBox="1"/>
          <p:nvPr/>
        </p:nvSpPr>
        <p:spPr>
          <a:xfrm>
            <a:off x="287422" y="320040"/>
            <a:ext cx="11617155" cy="6001643"/>
          </a:xfrm>
          <a:prstGeom prst="rect">
            <a:avLst/>
          </a:prstGeom>
          <a:noFill/>
        </p:spPr>
        <p:txBody>
          <a:bodyPr wrap="none" rtlCol="0">
            <a:spAutoFit/>
          </a:bodyPr>
          <a:lstStyle/>
          <a:p>
            <a:r>
              <a:rPr lang="es-ES" sz="2400" b="1" dirty="0">
                <a:solidFill>
                  <a:schemeClr val="bg1"/>
                </a:solidFill>
              </a:rPr>
              <a:t>Identificar fuentes de información relevantes sobre cualquier temática sin utilizar Google.</a:t>
            </a:r>
          </a:p>
          <a:p>
            <a:pPr marL="800100" lvl="1" indent="-342900">
              <a:buFont typeface="Arial" panose="020B0604020202020204" pitchFamily="34" charset="0"/>
              <a:buChar char="•"/>
            </a:pPr>
            <a:r>
              <a:rPr lang="es-ES" sz="2400" dirty="0">
                <a:solidFill>
                  <a:schemeClr val="bg1"/>
                </a:solidFill>
              </a:rPr>
              <a:t>Identificando fuentes de información relevantes a través de personas.</a:t>
            </a:r>
          </a:p>
          <a:p>
            <a:pPr marL="800100" lvl="1" indent="-342900">
              <a:buFont typeface="Arial" panose="020B0604020202020204" pitchFamily="34" charset="0"/>
              <a:buChar char="•"/>
            </a:pPr>
            <a:r>
              <a:rPr lang="es-ES" sz="2400" dirty="0">
                <a:solidFill>
                  <a:schemeClr val="bg1"/>
                </a:solidFill>
              </a:rPr>
              <a:t>Foros</a:t>
            </a:r>
          </a:p>
          <a:p>
            <a:pPr marL="800100" lvl="1" indent="-342900">
              <a:buFont typeface="Arial" panose="020B0604020202020204" pitchFamily="34" charset="0"/>
              <a:buChar char="•"/>
            </a:pPr>
            <a:r>
              <a:rPr lang="es-ES" sz="2400" dirty="0" err="1">
                <a:solidFill>
                  <a:schemeClr val="bg1"/>
                </a:solidFill>
              </a:rPr>
              <a:t>Quora</a:t>
            </a:r>
            <a:r>
              <a:rPr lang="es-ES" sz="2400" dirty="0">
                <a:solidFill>
                  <a:schemeClr val="bg1"/>
                </a:solidFill>
              </a:rPr>
              <a:t> (red de preguntas)</a:t>
            </a:r>
          </a:p>
          <a:p>
            <a:pPr marL="800100" lvl="1" indent="-342900">
              <a:buFont typeface="Arial" panose="020B0604020202020204" pitchFamily="34" charset="0"/>
              <a:buChar char="•"/>
            </a:pPr>
            <a:endParaRPr lang="es-ES" sz="2400" dirty="0">
              <a:solidFill>
                <a:schemeClr val="bg1"/>
              </a:solidFill>
            </a:endParaRPr>
          </a:p>
          <a:p>
            <a:r>
              <a:rPr lang="es-ES" sz="2400" b="1" dirty="0">
                <a:solidFill>
                  <a:schemeClr val="bg1"/>
                </a:solidFill>
              </a:rPr>
              <a:t>Aprovechando las redes sociales para identificar fuentes de información relevantes.</a:t>
            </a:r>
          </a:p>
          <a:p>
            <a:pPr marL="800100" lvl="1" indent="-342900">
              <a:buFont typeface="Arial" panose="020B0604020202020204" pitchFamily="34" charset="0"/>
              <a:buChar char="•"/>
            </a:pPr>
            <a:r>
              <a:rPr lang="es-ES" sz="2400" dirty="0" err="1">
                <a:solidFill>
                  <a:schemeClr val="bg1"/>
                </a:solidFill>
              </a:rPr>
              <a:t>Linkedin</a:t>
            </a:r>
            <a:endParaRPr lang="es-ES" sz="2400" dirty="0">
              <a:solidFill>
                <a:schemeClr val="bg1"/>
              </a:solidFill>
            </a:endParaRPr>
          </a:p>
          <a:p>
            <a:pPr marL="800100" lvl="1" indent="-342900">
              <a:buFont typeface="Arial" panose="020B0604020202020204" pitchFamily="34" charset="0"/>
              <a:buChar char="•"/>
            </a:pPr>
            <a:r>
              <a:rPr lang="es-ES" sz="2400" dirty="0">
                <a:solidFill>
                  <a:schemeClr val="bg1"/>
                </a:solidFill>
              </a:rPr>
              <a:t>X</a:t>
            </a:r>
          </a:p>
          <a:p>
            <a:pPr marL="800100" lvl="1" indent="-342900">
              <a:buFont typeface="Arial" panose="020B0604020202020204" pitchFamily="34" charset="0"/>
              <a:buChar char="•"/>
            </a:pPr>
            <a:r>
              <a:rPr lang="es-ES" sz="2400" dirty="0" err="1">
                <a:solidFill>
                  <a:schemeClr val="bg1"/>
                </a:solidFill>
              </a:rPr>
              <a:t>Slide</a:t>
            </a:r>
            <a:r>
              <a:rPr lang="es-ES" sz="2400" dirty="0">
                <a:solidFill>
                  <a:schemeClr val="bg1"/>
                </a:solidFill>
              </a:rPr>
              <a:t> Share</a:t>
            </a:r>
          </a:p>
          <a:p>
            <a:pPr marL="800100" lvl="1" indent="-342900">
              <a:buFont typeface="Arial" panose="020B0604020202020204" pitchFamily="34" charset="0"/>
              <a:buChar char="•"/>
            </a:pPr>
            <a:r>
              <a:rPr lang="es-ES" sz="2400" dirty="0">
                <a:solidFill>
                  <a:schemeClr val="bg1"/>
                </a:solidFill>
              </a:rPr>
              <a:t>Facebook, </a:t>
            </a:r>
            <a:r>
              <a:rPr lang="es-ES" sz="2400" dirty="0" err="1">
                <a:solidFill>
                  <a:schemeClr val="bg1"/>
                </a:solidFill>
              </a:rPr>
              <a:t>Youtube</a:t>
            </a:r>
            <a:r>
              <a:rPr lang="es-ES" sz="2400" dirty="0">
                <a:solidFill>
                  <a:schemeClr val="bg1"/>
                </a:solidFill>
              </a:rPr>
              <a:t>, Reddit, </a:t>
            </a:r>
            <a:r>
              <a:rPr lang="es-ES" sz="2400" dirty="0" err="1">
                <a:solidFill>
                  <a:schemeClr val="bg1"/>
                </a:solidFill>
              </a:rPr>
              <a:t>etc</a:t>
            </a:r>
            <a:endParaRPr lang="es-ES" sz="2400" dirty="0">
              <a:solidFill>
                <a:schemeClr val="bg1"/>
              </a:solidFill>
            </a:endParaRPr>
          </a:p>
          <a:p>
            <a:pPr marL="800100" lvl="1" indent="-342900">
              <a:buFont typeface="Arial" panose="020B0604020202020204" pitchFamily="34" charset="0"/>
              <a:buChar char="•"/>
            </a:pPr>
            <a:endParaRPr lang="es-ES" sz="2400" dirty="0">
              <a:solidFill>
                <a:schemeClr val="bg1"/>
              </a:solidFill>
            </a:endParaRPr>
          </a:p>
          <a:p>
            <a:r>
              <a:rPr lang="es-ES" sz="2400" b="1" dirty="0">
                <a:solidFill>
                  <a:schemeClr val="bg1"/>
                </a:solidFill>
              </a:rPr>
              <a:t>Medios no convencionales para identificar fuentes de información relevantes</a:t>
            </a:r>
          </a:p>
          <a:p>
            <a:pPr marL="800100" lvl="1" indent="-342900">
              <a:buFont typeface="Arial" panose="020B0604020202020204" pitchFamily="34" charset="0"/>
              <a:buChar char="•"/>
            </a:pPr>
            <a:r>
              <a:rPr lang="es-ES" sz="2400" dirty="0" err="1">
                <a:solidFill>
                  <a:schemeClr val="bg1"/>
                </a:solidFill>
              </a:rPr>
              <a:t>Talkwalket</a:t>
            </a:r>
            <a:r>
              <a:rPr lang="es-ES" sz="2400" dirty="0">
                <a:solidFill>
                  <a:schemeClr val="bg1"/>
                </a:solidFill>
              </a:rPr>
              <a:t>: alertas sobre nuevos resultados de búsqueda de palabra clave.</a:t>
            </a:r>
          </a:p>
          <a:p>
            <a:pPr marL="800100" lvl="1" indent="-342900">
              <a:buFont typeface="Arial" panose="020B0604020202020204" pitchFamily="34" charset="0"/>
              <a:buChar char="•"/>
            </a:pPr>
            <a:r>
              <a:rPr lang="es-ES" sz="2400" dirty="0">
                <a:solidFill>
                  <a:schemeClr val="bg1"/>
                </a:solidFill>
              </a:rPr>
              <a:t>Boletines de novedades.</a:t>
            </a:r>
          </a:p>
          <a:p>
            <a:pPr marL="800100" lvl="1" indent="-342900">
              <a:buFont typeface="Arial" panose="020B0604020202020204" pitchFamily="34" charset="0"/>
              <a:buChar char="•"/>
            </a:pPr>
            <a:r>
              <a:rPr lang="es-ES" sz="2400" dirty="0">
                <a:solidFill>
                  <a:schemeClr val="bg1"/>
                </a:solidFill>
              </a:rPr>
              <a:t>Páginas web de asociaciones.</a:t>
            </a:r>
          </a:p>
          <a:p>
            <a:pPr marL="800100" lvl="1" indent="-342900">
              <a:buFont typeface="Arial" panose="020B0604020202020204" pitchFamily="34" charset="0"/>
              <a:buChar char="•"/>
            </a:pPr>
            <a:r>
              <a:rPr lang="es-ES" sz="2400" dirty="0">
                <a:solidFill>
                  <a:schemeClr val="bg1"/>
                </a:solidFill>
              </a:rPr>
              <a:t>Estudios de servicios gratuitos.</a:t>
            </a:r>
          </a:p>
        </p:txBody>
      </p:sp>
    </p:spTree>
    <p:extLst>
      <p:ext uri="{BB962C8B-B14F-4D97-AF65-F5344CB8AC3E}">
        <p14:creationId xmlns:p14="http://schemas.microsoft.com/office/powerpoint/2010/main" val="1846280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DBE05393-7F1C-95AC-64A2-37CC06465084}"/>
              </a:ext>
            </a:extLst>
          </p:cNvPr>
          <p:cNvSpPr txBox="1">
            <a:spLocks/>
          </p:cNvSpPr>
          <p:nvPr/>
        </p:nvSpPr>
        <p:spPr>
          <a:xfrm>
            <a:off x="1385705" y="99030"/>
            <a:ext cx="9420589" cy="10058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r>
              <a:rPr lang="es-ES" sz="3200" cap="none" dirty="0">
                <a:solidFill>
                  <a:schemeClr val="bg1"/>
                </a:solidFill>
              </a:rPr>
              <a:t>Tratamiento De La Información: Curación de contenidos. </a:t>
            </a:r>
          </a:p>
        </p:txBody>
      </p:sp>
      <p:sp>
        <p:nvSpPr>
          <p:cNvPr id="4" name="CuadroTexto 3">
            <a:extLst>
              <a:ext uri="{FF2B5EF4-FFF2-40B4-BE49-F238E27FC236}">
                <a16:creationId xmlns:a16="http://schemas.microsoft.com/office/drawing/2014/main" id="{3111C581-FB49-0F25-3A71-4F4C35D88E58}"/>
              </a:ext>
            </a:extLst>
          </p:cNvPr>
          <p:cNvSpPr txBox="1"/>
          <p:nvPr/>
        </p:nvSpPr>
        <p:spPr>
          <a:xfrm>
            <a:off x="982980" y="960120"/>
            <a:ext cx="10226040" cy="1569660"/>
          </a:xfrm>
          <a:prstGeom prst="rect">
            <a:avLst/>
          </a:prstGeom>
          <a:noFill/>
        </p:spPr>
        <p:txBody>
          <a:bodyPr wrap="square" rtlCol="0">
            <a:spAutoFit/>
          </a:bodyPr>
          <a:lstStyle/>
          <a:p>
            <a:pPr algn="just"/>
            <a:r>
              <a:rPr lang="es-ES" sz="2400" dirty="0">
                <a:solidFill>
                  <a:schemeClr val="bg1"/>
                </a:solidFill>
              </a:rPr>
              <a:t>Def: La curación de contenidos consiste en seleccionar información relevante que ya está publicada en internet, filtrarla, organizarla, añadir un valor adicional y difundirla a nuestra comunidad. La persona que lo realiza trata de adaptar ese contenido a su comunidad.</a:t>
            </a:r>
            <a:endParaRPr lang="es-ES" dirty="0">
              <a:solidFill>
                <a:schemeClr val="bg1"/>
              </a:solidFill>
            </a:endParaRPr>
          </a:p>
        </p:txBody>
      </p:sp>
      <p:sp>
        <p:nvSpPr>
          <p:cNvPr id="5" name="CuadroTexto 4">
            <a:extLst>
              <a:ext uri="{FF2B5EF4-FFF2-40B4-BE49-F238E27FC236}">
                <a16:creationId xmlns:a16="http://schemas.microsoft.com/office/drawing/2014/main" id="{20181DA5-BC28-6979-E0AA-B94E2C227002}"/>
              </a:ext>
            </a:extLst>
          </p:cNvPr>
          <p:cNvSpPr txBox="1"/>
          <p:nvPr/>
        </p:nvSpPr>
        <p:spPr>
          <a:xfrm>
            <a:off x="982979" y="2458691"/>
            <a:ext cx="10226040" cy="4154984"/>
          </a:xfrm>
          <a:prstGeom prst="rect">
            <a:avLst/>
          </a:prstGeom>
          <a:noFill/>
        </p:spPr>
        <p:txBody>
          <a:bodyPr wrap="square" rtlCol="0">
            <a:spAutoFit/>
          </a:bodyPr>
          <a:lstStyle/>
          <a:p>
            <a:pPr algn="just"/>
            <a:r>
              <a:rPr lang="es-ES" sz="2400" dirty="0">
                <a:solidFill>
                  <a:schemeClr val="bg1"/>
                </a:solidFill>
              </a:rPr>
              <a:t>Se recomienda seguir estos 6 pasos:</a:t>
            </a:r>
          </a:p>
          <a:p>
            <a:pPr lvl="1" algn="just"/>
            <a:r>
              <a:rPr lang="es-ES" sz="2400" dirty="0">
                <a:solidFill>
                  <a:schemeClr val="bg1"/>
                </a:solidFill>
              </a:rPr>
              <a:t>1.- Selección de información relevante</a:t>
            </a:r>
          </a:p>
          <a:p>
            <a:pPr lvl="1" algn="just"/>
            <a:r>
              <a:rPr lang="es-ES" sz="2400" dirty="0">
                <a:solidFill>
                  <a:schemeClr val="bg1"/>
                </a:solidFill>
              </a:rPr>
              <a:t>2.- Filtrar esta información</a:t>
            </a:r>
          </a:p>
          <a:p>
            <a:pPr lvl="1" algn="just"/>
            <a:r>
              <a:rPr lang="es-ES" sz="2400" dirty="0">
                <a:solidFill>
                  <a:schemeClr val="bg1"/>
                </a:solidFill>
              </a:rPr>
              <a:t>3.- Organizar todos los datos filtrados</a:t>
            </a:r>
          </a:p>
          <a:p>
            <a:pPr lvl="1" algn="just"/>
            <a:r>
              <a:rPr lang="es-ES" sz="2400" dirty="0">
                <a:solidFill>
                  <a:schemeClr val="bg1"/>
                </a:solidFill>
              </a:rPr>
              <a:t>4.- Añadir información de valor</a:t>
            </a:r>
          </a:p>
          <a:p>
            <a:pPr lvl="1" algn="just"/>
            <a:r>
              <a:rPr lang="es-ES" sz="2400" dirty="0">
                <a:solidFill>
                  <a:schemeClr val="bg1"/>
                </a:solidFill>
              </a:rPr>
              <a:t>5.- Difundir el nuevo contenido</a:t>
            </a:r>
          </a:p>
          <a:p>
            <a:pPr lvl="1" algn="just"/>
            <a:r>
              <a:rPr lang="es-ES" sz="2400" dirty="0">
                <a:solidFill>
                  <a:schemeClr val="bg1"/>
                </a:solidFill>
              </a:rPr>
              <a:t>6.- Mide los resultados obtenidos</a:t>
            </a:r>
          </a:p>
          <a:p>
            <a:pPr algn="just"/>
            <a:r>
              <a:rPr lang="es-ES" sz="2400" dirty="0">
                <a:solidFill>
                  <a:schemeClr val="bg1"/>
                </a:solidFill>
              </a:rPr>
              <a:t>Herramientas para gestionar esta información: </a:t>
            </a:r>
            <a:r>
              <a:rPr lang="es-ES" sz="2400" dirty="0" err="1">
                <a:solidFill>
                  <a:schemeClr val="bg1"/>
                </a:solidFill>
              </a:rPr>
              <a:t>Feedly</a:t>
            </a:r>
            <a:r>
              <a:rPr lang="es-ES" sz="2400" dirty="0">
                <a:solidFill>
                  <a:schemeClr val="bg1"/>
                </a:solidFill>
              </a:rPr>
              <a:t>, Pocket, Content Gens, Buffer, Alertas de Google, Paper.li, Scoop.it, </a:t>
            </a:r>
            <a:r>
              <a:rPr lang="es-ES" sz="2400" dirty="0" err="1">
                <a:solidFill>
                  <a:schemeClr val="bg1"/>
                </a:solidFill>
              </a:rPr>
              <a:t>Storify</a:t>
            </a:r>
            <a:r>
              <a:rPr lang="es-ES" sz="2400" dirty="0">
                <a:solidFill>
                  <a:schemeClr val="bg1"/>
                </a:solidFill>
              </a:rPr>
              <a:t>, </a:t>
            </a:r>
            <a:r>
              <a:rPr lang="es-ES" sz="2400" dirty="0" err="1">
                <a:solidFill>
                  <a:schemeClr val="bg1"/>
                </a:solidFill>
              </a:rPr>
              <a:t>Flipboard</a:t>
            </a:r>
            <a:r>
              <a:rPr lang="es-ES" sz="2400" dirty="0">
                <a:solidFill>
                  <a:schemeClr val="bg1"/>
                </a:solidFill>
              </a:rPr>
              <a:t>.</a:t>
            </a:r>
          </a:p>
          <a:p>
            <a:pPr algn="just"/>
            <a:r>
              <a:rPr lang="es-ES" sz="2400" b="1" dirty="0">
                <a:solidFill>
                  <a:schemeClr val="bg1"/>
                </a:solidFill>
              </a:rPr>
              <a:t>INTOXICACION</a:t>
            </a:r>
            <a:r>
              <a:rPr lang="es-ES" sz="2400" dirty="0">
                <a:solidFill>
                  <a:schemeClr val="bg1"/>
                </a:solidFill>
              </a:rPr>
              <a:t>: Exceso o sobrecarga de información, que impide profundizar en el tema deseado</a:t>
            </a:r>
          </a:p>
        </p:txBody>
      </p:sp>
    </p:spTree>
    <p:extLst>
      <p:ext uri="{BB962C8B-B14F-4D97-AF65-F5344CB8AC3E}">
        <p14:creationId xmlns:p14="http://schemas.microsoft.com/office/powerpoint/2010/main" val="4089590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B86FFFFE-6208-23D1-FAAA-8FE73029F029}"/>
              </a:ext>
            </a:extLst>
          </p:cNvPr>
          <p:cNvSpPr txBox="1">
            <a:spLocks/>
          </p:cNvSpPr>
          <p:nvPr/>
        </p:nvSpPr>
        <p:spPr>
          <a:xfrm>
            <a:off x="1385705" y="99030"/>
            <a:ext cx="9420589" cy="10058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r>
              <a:rPr lang="es-ES" sz="3200" cap="none" dirty="0">
                <a:solidFill>
                  <a:schemeClr val="bg1"/>
                </a:solidFill>
              </a:rPr>
              <a:t>Tratamiento De La Información - Curación de contenidos. </a:t>
            </a:r>
          </a:p>
          <a:p>
            <a:pPr algn="ctr"/>
            <a:r>
              <a:rPr lang="es-ES" sz="3200" cap="none" dirty="0">
                <a:solidFill>
                  <a:schemeClr val="bg1"/>
                </a:solidFill>
              </a:rPr>
              <a:t>Técnicas de detección de veracidad de la información</a:t>
            </a:r>
          </a:p>
        </p:txBody>
      </p:sp>
      <p:sp>
        <p:nvSpPr>
          <p:cNvPr id="4" name="CuadroTexto 3">
            <a:extLst>
              <a:ext uri="{FF2B5EF4-FFF2-40B4-BE49-F238E27FC236}">
                <a16:creationId xmlns:a16="http://schemas.microsoft.com/office/drawing/2014/main" id="{DEF18D94-1F9C-6503-4D01-3D71038B83D4}"/>
              </a:ext>
            </a:extLst>
          </p:cNvPr>
          <p:cNvSpPr txBox="1"/>
          <p:nvPr/>
        </p:nvSpPr>
        <p:spPr>
          <a:xfrm>
            <a:off x="693420" y="1295400"/>
            <a:ext cx="10805160" cy="5262979"/>
          </a:xfrm>
          <a:prstGeom prst="rect">
            <a:avLst/>
          </a:prstGeom>
          <a:noFill/>
        </p:spPr>
        <p:txBody>
          <a:bodyPr wrap="square" rtlCol="0">
            <a:spAutoFit/>
          </a:bodyPr>
          <a:lstStyle/>
          <a:p>
            <a:pPr algn="just"/>
            <a:r>
              <a:rPr lang="es-ES" sz="2400" dirty="0">
                <a:solidFill>
                  <a:schemeClr val="bg1"/>
                </a:solidFill>
              </a:rPr>
              <a:t>Problema: No todo lo publicado en internet está contrastado, es más, no es necesario ni siquiera identificar al autor. Wikipedia, </a:t>
            </a:r>
            <a:r>
              <a:rPr lang="es-ES" sz="2400" dirty="0" err="1">
                <a:solidFill>
                  <a:schemeClr val="bg1"/>
                </a:solidFill>
              </a:rPr>
              <a:t>Rincondelvago</a:t>
            </a:r>
            <a:r>
              <a:rPr lang="es-ES" sz="2400" dirty="0">
                <a:solidFill>
                  <a:schemeClr val="bg1"/>
                </a:solidFill>
              </a:rPr>
              <a:t>, Gestiopolis, son webs con mucha información PERO no contrastada.</a:t>
            </a:r>
          </a:p>
          <a:p>
            <a:pPr algn="just"/>
            <a:r>
              <a:rPr lang="es-ES" sz="2400" dirty="0">
                <a:solidFill>
                  <a:schemeClr val="bg1"/>
                </a:solidFill>
              </a:rPr>
              <a:t>Se necesita disponer de fuentes fiables y mecanismos para poder comprobar la veracidad de la información.</a:t>
            </a:r>
          </a:p>
          <a:p>
            <a:pPr algn="just"/>
            <a:endParaRPr lang="es-ES" sz="2400" dirty="0">
              <a:solidFill>
                <a:schemeClr val="bg1"/>
              </a:solidFill>
            </a:endParaRPr>
          </a:p>
          <a:p>
            <a:pPr algn="just"/>
            <a:r>
              <a:rPr lang="es-ES" sz="2400" dirty="0">
                <a:solidFill>
                  <a:schemeClr val="bg1"/>
                </a:solidFill>
              </a:rPr>
              <a:t>Fuentes fiables:</a:t>
            </a:r>
          </a:p>
          <a:p>
            <a:pPr marL="800100" lvl="1" indent="-342900" algn="just">
              <a:buFontTx/>
              <a:buChar char="-"/>
            </a:pPr>
            <a:r>
              <a:rPr lang="es-ES" sz="2400" dirty="0">
                <a:solidFill>
                  <a:schemeClr val="bg1"/>
                </a:solidFill>
              </a:rPr>
              <a:t>Usar fuentes oficiales.</a:t>
            </a:r>
          </a:p>
          <a:p>
            <a:pPr marL="800100" lvl="1" indent="-342900" algn="just">
              <a:buFontTx/>
              <a:buChar char="-"/>
            </a:pPr>
            <a:r>
              <a:rPr lang="es-ES" sz="2400" dirty="0">
                <a:solidFill>
                  <a:schemeClr val="bg1"/>
                </a:solidFill>
              </a:rPr>
              <a:t>Buscadores académicos.</a:t>
            </a:r>
          </a:p>
          <a:p>
            <a:pPr marL="800100" lvl="1" indent="-342900" algn="just">
              <a:buFontTx/>
              <a:buChar char="-"/>
            </a:pPr>
            <a:r>
              <a:rPr lang="es-ES" sz="2400" dirty="0">
                <a:solidFill>
                  <a:schemeClr val="bg1"/>
                </a:solidFill>
              </a:rPr>
              <a:t>Expertos en la materia.</a:t>
            </a:r>
          </a:p>
          <a:p>
            <a:pPr marL="800100" lvl="1" indent="-342900" algn="just">
              <a:buFontTx/>
              <a:buChar char="-"/>
            </a:pPr>
            <a:r>
              <a:rPr lang="es-ES" sz="2400" dirty="0">
                <a:solidFill>
                  <a:schemeClr val="bg1"/>
                </a:solidFill>
              </a:rPr>
              <a:t>Revistas y medios especializados.</a:t>
            </a:r>
          </a:p>
          <a:p>
            <a:pPr marL="800100" lvl="1" indent="-342900" algn="just">
              <a:buFontTx/>
              <a:buChar char="-"/>
            </a:pPr>
            <a:r>
              <a:rPr lang="es-ES" sz="2400" dirty="0">
                <a:solidFill>
                  <a:schemeClr val="bg1"/>
                </a:solidFill>
              </a:rPr>
              <a:t>Reputadas multinacionales.</a:t>
            </a:r>
          </a:p>
          <a:p>
            <a:pPr marL="800100" lvl="1" indent="-342900" algn="just">
              <a:buFontTx/>
              <a:buChar char="-"/>
            </a:pPr>
            <a:r>
              <a:rPr lang="es-ES" sz="2400" dirty="0">
                <a:solidFill>
                  <a:schemeClr val="bg1"/>
                </a:solidFill>
              </a:rPr>
              <a:t>Legislación.</a:t>
            </a:r>
          </a:p>
          <a:p>
            <a:pPr marL="800100" lvl="1" indent="-342900" algn="just">
              <a:buFontTx/>
              <a:buChar char="-"/>
            </a:pPr>
            <a:r>
              <a:rPr lang="es-ES" sz="2400" dirty="0">
                <a:solidFill>
                  <a:schemeClr val="bg1"/>
                </a:solidFill>
              </a:rPr>
              <a:t>Bibliotecas online.</a:t>
            </a:r>
          </a:p>
        </p:txBody>
      </p:sp>
    </p:spTree>
    <p:extLst>
      <p:ext uri="{BB962C8B-B14F-4D97-AF65-F5344CB8AC3E}">
        <p14:creationId xmlns:p14="http://schemas.microsoft.com/office/powerpoint/2010/main" val="3062414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9A2966DF-36B4-A137-2A2A-07479DCC84C9}"/>
              </a:ext>
            </a:extLst>
          </p:cNvPr>
          <p:cNvSpPr txBox="1"/>
          <p:nvPr/>
        </p:nvSpPr>
        <p:spPr>
          <a:xfrm>
            <a:off x="693420" y="0"/>
            <a:ext cx="10805160" cy="6740307"/>
          </a:xfrm>
          <a:prstGeom prst="rect">
            <a:avLst/>
          </a:prstGeom>
          <a:noFill/>
        </p:spPr>
        <p:txBody>
          <a:bodyPr wrap="square" rtlCol="0">
            <a:spAutoFit/>
          </a:bodyPr>
          <a:lstStyle/>
          <a:p>
            <a:pPr algn="just"/>
            <a:r>
              <a:rPr lang="es-ES" sz="2400" i="1" dirty="0">
                <a:solidFill>
                  <a:schemeClr val="bg1"/>
                </a:solidFill>
              </a:rPr>
              <a:t>Cinco consejos de la BBC para detectar noticias falsas:</a:t>
            </a:r>
          </a:p>
          <a:p>
            <a:pPr lvl="1" algn="just"/>
            <a:r>
              <a:rPr lang="es-ES" sz="2400" dirty="0">
                <a:solidFill>
                  <a:schemeClr val="bg1"/>
                </a:solidFill>
              </a:rPr>
              <a:t>1.- Tómate un minuto y piensa. No te creas la noticia ni compartas de inmediato.</a:t>
            </a:r>
          </a:p>
          <a:p>
            <a:pPr lvl="1" algn="just"/>
            <a:r>
              <a:rPr lang="es-ES" sz="2400" dirty="0">
                <a:solidFill>
                  <a:schemeClr val="bg1"/>
                </a:solidFill>
              </a:rPr>
              <a:t>2.- ¿Te causó una reacción emocional muy grande? Desconfía.</a:t>
            </a:r>
          </a:p>
          <a:p>
            <a:pPr lvl="1" algn="just"/>
            <a:r>
              <a:rPr lang="es-ES" sz="2400" dirty="0">
                <a:solidFill>
                  <a:schemeClr val="bg1"/>
                </a:solidFill>
              </a:rPr>
              <a:t>3.- ¿Confirma alguna convicción que ya tenías? desconfía e investiga.</a:t>
            </a:r>
          </a:p>
          <a:p>
            <a:pPr lvl="1" algn="just"/>
            <a:r>
              <a:rPr lang="es-ES" sz="2400" dirty="0">
                <a:solidFill>
                  <a:schemeClr val="bg1"/>
                </a:solidFill>
              </a:rPr>
              <a:t>4.- Si la noticia pide que la creas es probable que sea falsa. Un noticia cierta aporta “pruebas”.</a:t>
            </a:r>
          </a:p>
          <a:p>
            <a:pPr lvl="1" algn="just"/>
            <a:r>
              <a:rPr lang="es-ES" sz="2400" dirty="0">
                <a:solidFill>
                  <a:schemeClr val="bg1"/>
                </a:solidFill>
              </a:rPr>
              <a:t>5.- Desconfía de las noticias “bomba” en el calor de un debate.</a:t>
            </a:r>
          </a:p>
          <a:p>
            <a:pPr algn="just"/>
            <a:r>
              <a:rPr lang="es-ES" sz="2400" i="1" dirty="0">
                <a:solidFill>
                  <a:schemeClr val="bg1"/>
                </a:solidFill>
              </a:rPr>
              <a:t>… y nueve pasos</a:t>
            </a:r>
          </a:p>
          <a:p>
            <a:pPr lvl="1" algn="just"/>
            <a:r>
              <a:rPr lang="es-ES" sz="2400" dirty="0">
                <a:solidFill>
                  <a:schemeClr val="bg1"/>
                </a:solidFill>
              </a:rPr>
              <a:t>1.- Lee la noticia entera, no solo el titular.</a:t>
            </a:r>
          </a:p>
          <a:p>
            <a:pPr lvl="1" algn="just"/>
            <a:r>
              <a:rPr lang="es-ES" sz="2400" dirty="0">
                <a:solidFill>
                  <a:schemeClr val="bg1"/>
                </a:solidFill>
              </a:rPr>
              <a:t>2.- Averigua la fuente.</a:t>
            </a:r>
          </a:p>
          <a:p>
            <a:pPr lvl="1" algn="just"/>
            <a:r>
              <a:rPr lang="es-ES" sz="2400" dirty="0">
                <a:solidFill>
                  <a:schemeClr val="bg1"/>
                </a:solidFill>
              </a:rPr>
              <a:t>3.- Busca el titular en Google, si es cierta aparecerá en varios medios.</a:t>
            </a:r>
          </a:p>
          <a:p>
            <a:pPr lvl="1" algn="just"/>
            <a:r>
              <a:rPr lang="es-ES" sz="2400" dirty="0">
                <a:solidFill>
                  <a:schemeClr val="bg1"/>
                </a:solidFill>
              </a:rPr>
              <a:t>4.- Busca los datos que se citan.</a:t>
            </a:r>
          </a:p>
          <a:p>
            <a:pPr lvl="1" algn="just"/>
            <a:r>
              <a:rPr lang="es-ES" sz="2400" dirty="0">
                <a:solidFill>
                  <a:schemeClr val="bg1"/>
                </a:solidFill>
              </a:rPr>
              <a:t>5.- Verifica el contexto, fechas, personajes, etc.</a:t>
            </a:r>
          </a:p>
          <a:p>
            <a:pPr lvl="1" algn="just"/>
            <a:r>
              <a:rPr lang="es-ES" sz="2400" dirty="0">
                <a:solidFill>
                  <a:schemeClr val="bg1"/>
                </a:solidFill>
              </a:rPr>
              <a:t>6.- Consulta el origen de la noticia, si es una fuente confiable.</a:t>
            </a:r>
          </a:p>
          <a:p>
            <a:pPr lvl="1" algn="just"/>
            <a:r>
              <a:rPr lang="es-ES" sz="2400" dirty="0">
                <a:solidFill>
                  <a:schemeClr val="bg1"/>
                </a:solidFill>
              </a:rPr>
              <a:t>7.- Si se trata de una imagen, compruébala en webs como </a:t>
            </a:r>
            <a:r>
              <a:rPr lang="es-ES" sz="2400" dirty="0" err="1">
                <a:solidFill>
                  <a:schemeClr val="bg1"/>
                </a:solidFill>
              </a:rPr>
              <a:t>reverse.photos</a:t>
            </a:r>
            <a:endParaRPr lang="es-ES" sz="2400" dirty="0">
              <a:solidFill>
                <a:schemeClr val="bg1"/>
              </a:solidFill>
            </a:endParaRPr>
          </a:p>
          <a:p>
            <a:pPr lvl="1" algn="just"/>
            <a:r>
              <a:rPr lang="es-ES" sz="2400" dirty="0">
                <a:solidFill>
                  <a:schemeClr val="bg1"/>
                </a:solidFill>
              </a:rPr>
              <a:t>8.- si se trata de un audio o video, resúmelo y busca la información que cita.</a:t>
            </a:r>
          </a:p>
          <a:p>
            <a:pPr lvl="1" algn="just"/>
            <a:r>
              <a:rPr lang="es-ES" sz="2400" dirty="0">
                <a:solidFill>
                  <a:schemeClr val="bg1"/>
                </a:solidFill>
              </a:rPr>
              <a:t>9.- Piensa en números, comprueba los datos.</a:t>
            </a:r>
          </a:p>
          <a:p>
            <a:pPr lvl="1" algn="ctr"/>
            <a:r>
              <a:rPr lang="es-ES" sz="2400" b="1" i="1" dirty="0"/>
              <a:t>SENTIDO COMÚN Y PRUDENCIA</a:t>
            </a:r>
          </a:p>
        </p:txBody>
      </p:sp>
    </p:spTree>
    <p:extLst>
      <p:ext uri="{BB962C8B-B14F-4D97-AF65-F5344CB8AC3E}">
        <p14:creationId xmlns:p14="http://schemas.microsoft.com/office/powerpoint/2010/main" val="1068294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E502A9D8-5F26-81C9-8D45-092577D6F2FF}"/>
              </a:ext>
            </a:extLst>
          </p:cNvPr>
          <p:cNvSpPr txBox="1">
            <a:spLocks/>
          </p:cNvSpPr>
          <p:nvPr/>
        </p:nvSpPr>
        <p:spPr>
          <a:xfrm>
            <a:off x="1385705" y="99030"/>
            <a:ext cx="9420589" cy="10058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r>
              <a:rPr lang="es-ES" sz="3200" cap="none" dirty="0">
                <a:solidFill>
                  <a:schemeClr val="bg1"/>
                </a:solidFill>
              </a:rPr>
              <a:t>Tratamiento De La Información - Curación de contenidos. </a:t>
            </a:r>
          </a:p>
          <a:p>
            <a:pPr algn="ctr"/>
            <a:r>
              <a:rPr lang="es-ES" sz="3200" cap="none" dirty="0">
                <a:solidFill>
                  <a:schemeClr val="bg1"/>
                </a:solidFill>
              </a:rPr>
              <a:t>Fuentes de contenidos digitales abiertos</a:t>
            </a:r>
          </a:p>
        </p:txBody>
      </p:sp>
      <p:sp>
        <p:nvSpPr>
          <p:cNvPr id="5" name="CuadroTexto 4">
            <a:extLst>
              <a:ext uri="{FF2B5EF4-FFF2-40B4-BE49-F238E27FC236}">
                <a16:creationId xmlns:a16="http://schemas.microsoft.com/office/drawing/2014/main" id="{774EA4A7-2DCF-A15A-6623-2E78F59077A2}"/>
              </a:ext>
            </a:extLst>
          </p:cNvPr>
          <p:cNvSpPr txBox="1"/>
          <p:nvPr/>
        </p:nvSpPr>
        <p:spPr>
          <a:xfrm>
            <a:off x="924232" y="1484671"/>
            <a:ext cx="10520516" cy="4893647"/>
          </a:xfrm>
          <a:prstGeom prst="rect">
            <a:avLst/>
          </a:prstGeom>
          <a:noFill/>
        </p:spPr>
        <p:txBody>
          <a:bodyPr wrap="square">
            <a:spAutoFit/>
          </a:bodyPr>
          <a:lstStyle/>
          <a:p>
            <a:pPr algn="just"/>
            <a:r>
              <a:rPr lang="es-ES" sz="2400" dirty="0">
                <a:solidFill>
                  <a:schemeClr val="bg1"/>
                </a:solidFill>
              </a:rPr>
              <a:t>Los contenidos digitales abiertos son materiales de información digital que se pueden acceder, usar y compartir libremente en Internet, y que están disponibles sin costo alguno. A diferencia de los contenidos que solo son accesibles sin costo, los contenidos abiertos se pueden modificar y redistribuir sin restricciones, gracias a licencias abiertas como las de Creative </a:t>
            </a:r>
            <a:r>
              <a:rPr lang="es-ES" sz="2400" dirty="0" err="1">
                <a:solidFill>
                  <a:schemeClr val="bg1"/>
                </a:solidFill>
              </a:rPr>
              <a:t>Commons</a:t>
            </a:r>
            <a:r>
              <a:rPr lang="es-ES" sz="2400" dirty="0">
                <a:solidFill>
                  <a:schemeClr val="bg1"/>
                </a:solidFill>
              </a:rPr>
              <a:t>.</a:t>
            </a:r>
          </a:p>
          <a:p>
            <a:pPr algn="just"/>
            <a:endParaRPr lang="es-ES" sz="2400" dirty="0">
              <a:solidFill>
                <a:schemeClr val="bg1"/>
              </a:solidFill>
            </a:endParaRPr>
          </a:p>
          <a:p>
            <a:pPr algn="just"/>
            <a:r>
              <a:rPr lang="es-ES" sz="2400" dirty="0">
                <a:solidFill>
                  <a:schemeClr val="bg1"/>
                </a:solidFill>
              </a:rPr>
              <a:t>Características principales</a:t>
            </a:r>
          </a:p>
          <a:p>
            <a:pPr algn="just"/>
            <a:r>
              <a:rPr lang="es-ES" sz="2400" dirty="0">
                <a:solidFill>
                  <a:schemeClr val="bg1"/>
                </a:solidFill>
              </a:rPr>
              <a:t>- Acceso gratuito: Se pueden consultar en línea sin tener que pagar por ellos.</a:t>
            </a:r>
          </a:p>
          <a:p>
            <a:pPr algn="just"/>
            <a:r>
              <a:rPr lang="es-ES" sz="2400" dirty="0">
                <a:solidFill>
                  <a:schemeClr val="bg1"/>
                </a:solidFill>
              </a:rPr>
              <a:t>- Uso libre: Permiten a los usuarios utilizar, adaptar y redistribuir el material.</a:t>
            </a:r>
          </a:p>
          <a:p>
            <a:pPr algn="just"/>
            <a:r>
              <a:rPr lang="es-ES" sz="2400" dirty="0">
                <a:solidFill>
                  <a:schemeClr val="bg1"/>
                </a:solidFill>
              </a:rPr>
              <a:t>- Modificación: Se pueden modificar para que se ajusten a necesidades específicas, como la adaptación de un libro de texto para un curso particular.</a:t>
            </a:r>
          </a:p>
          <a:p>
            <a:pPr algn="just"/>
            <a:r>
              <a:rPr lang="es-ES" sz="2400" dirty="0">
                <a:solidFill>
                  <a:schemeClr val="bg1"/>
                </a:solidFill>
              </a:rPr>
              <a:t>- Licencias abiertas: Se utilizan licencias (como Creative </a:t>
            </a:r>
            <a:r>
              <a:rPr lang="es-ES" sz="2400" dirty="0" err="1">
                <a:solidFill>
                  <a:schemeClr val="bg1"/>
                </a:solidFill>
              </a:rPr>
              <a:t>Commons</a:t>
            </a:r>
            <a:r>
              <a:rPr lang="es-ES" sz="2400" dirty="0">
                <a:solidFill>
                  <a:schemeClr val="bg1"/>
                </a:solidFill>
              </a:rPr>
              <a:t>) que otorgan permisos específicos para su uso, a diferencia del copyright tradicional. </a:t>
            </a:r>
          </a:p>
        </p:txBody>
      </p:sp>
    </p:spTree>
    <p:extLst>
      <p:ext uri="{BB962C8B-B14F-4D97-AF65-F5344CB8AC3E}">
        <p14:creationId xmlns:p14="http://schemas.microsoft.com/office/powerpoint/2010/main" val="2267496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7E97BD40-A731-8EA0-A674-E9CE802414B0}"/>
              </a:ext>
            </a:extLst>
          </p:cNvPr>
          <p:cNvSpPr txBox="1">
            <a:spLocks/>
          </p:cNvSpPr>
          <p:nvPr/>
        </p:nvSpPr>
        <p:spPr>
          <a:xfrm>
            <a:off x="580103" y="99030"/>
            <a:ext cx="10962968" cy="1005840"/>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lgn="ctr"/>
            <a:r>
              <a:rPr lang="es-ES" sz="11200" cap="none" dirty="0">
                <a:solidFill>
                  <a:schemeClr val="bg1"/>
                </a:solidFill>
              </a:rPr>
              <a:t>Tratamiento De La Información - Almacenamiento de contenido en la nube</a:t>
            </a:r>
            <a:r>
              <a:rPr lang="es-ES" sz="4100" cap="none" dirty="0">
                <a:solidFill>
                  <a:schemeClr val="bg1"/>
                </a:solidFill>
              </a:rPr>
              <a:t>. </a:t>
            </a:r>
          </a:p>
          <a:p>
            <a:pPr algn="ctr"/>
            <a:r>
              <a:rPr lang="es-ES" sz="3200" cap="none" dirty="0">
                <a:solidFill>
                  <a:schemeClr val="bg1"/>
                </a:solidFill>
              </a:rPr>
              <a:t>. </a:t>
            </a:r>
          </a:p>
          <a:p>
            <a:pPr algn="ctr"/>
            <a:r>
              <a:rPr lang="es-ES" sz="9600" cap="none" dirty="0">
                <a:solidFill>
                  <a:schemeClr val="bg1"/>
                </a:solidFill>
              </a:rPr>
              <a:t>(Dropbox, Google Drive, OneDrive de Microsoft). </a:t>
            </a:r>
          </a:p>
        </p:txBody>
      </p:sp>
      <p:sp>
        <p:nvSpPr>
          <p:cNvPr id="4" name="CuadroTexto 3">
            <a:extLst>
              <a:ext uri="{FF2B5EF4-FFF2-40B4-BE49-F238E27FC236}">
                <a16:creationId xmlns:a16="http://schemas.microsoft.com/office/drawing/2014/main" id="{6EE25D2A-FE18-15D3-2549-F165649869A5}"/>
              </a:ext>
            </a:extLst>
          </p:cNvPr>
          <p:cNvSpPr txBox="1"/>
          <p:nvPr/>
        </p:nvSpPr>
        <p:spPr>
          <a:xfrm>
            <a:off x="1091381" y="1104870"/>
            <a:ext cx="10520516" cy="2308324"/>
          </a:xfrm>
          <a:prstGeom prst="rect">
            <a:avLst/>
          </a:prstGeom>
          <a:noFill/>
        </p:spPr>
        <p:txBody>
          <a:bodyPr wrap="square">
            <a:spAutoFit/>
          </a:bodyPr>
          <a:lstStyle/>
          <a:p>
            <a:pPr algn="just"/>
            <a:r>
              <a:rPr lang="es-ES" sz="2400" dirty="0">
                <a:solidFill>
                  <a:schemeClr val="bg1"/>
                </a:solidFill>
              </a:rPr>
              <a:t>Ideas: Necesaria conexión a internet. Información relevante almacenada en la nube.</a:t>
            </a:r>
          </a:p>
          <a:p>
            <a:pPr algn="just"/>
            <a:r>
              <a:rPr lang="es-ES" sz="2400" dirty="0">
                <a:solidFill>
                  <a:schemeClr val="bg1"/>
                </a:solidFill>
              </a:rPr>
              <a:t>Existen muchos proveedores de servicios en la nube, gratuitos y de pago, los más utilizados son: Amazon Cloud Drive, iCloud, Dropbox, Google Drive y OneDrive de Microsoft.</a:t>
            </a:r>
          </a:p>
          <a:p>
            <a:pPr algn="just"/>
            <a:endParaRPr lang="es-ES" sz="2400" dirty="0">
              <a:solidFill>
                <a:schemeClr val="bg1"/>
              </a:solidFill>
            </a:endParaRPr>
          </a:p>
          <a:p>
            <a:pPr algn="just"/>
            <a:r>
              <a:rPr lang="es-ES" sz="2400" dirty="0"/>
              <a:t>ACTIVIDAD: Visitar y comparar las web de Dropbox, Google Drive y OneDrive</a:t>
            </a:r>
          </a:p>
        </p:txBody>
      </p:sp>
    </p:spTree>
    <p:extLst>
      <p:ext uri="{BB962C8B-B14F-4D97-AF65-F5344CB8AC3E}">
        <p14:creationId xmlns:p14="http://schemas.microsoft.com/office/powerpoint/2010/main" val="1928337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51126-36FA-C731-42D6-65296E5FD7FA}"/>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6A2DE91A-ACC6-F8D1-EDEC-EE867E6AF07C}"/>
              </a:ext>
            </a:extLst>
          </p:cNvPr>
          <p:cNvSpPr txBox="1"/>
          <p:nvPr/>
        </p:nvSpPr>
        <p:spPr>
          <a:xfrm>
            <a:off x="2519481" y="274347"/>
            <a:ext cx="7153037" cy="923330"/>
          </a:xfrm>
          <a:prstGeom prst="rect">
            <a:avLst/>
          </a:prstGeom>
          <a:noFill/>
        </p:spPr>
        <p:txBody>
          <a:bodyPr wrap="square" rtlCol="0">
            <a:spAutoFit/>
          </a:bodyPr>
          <a:lstStyle/>
          <a:p>
            <a:pPr algn="ctr"/>
            <a:r>
              <a:rPr lang="es-ES" sz="5400" dirty="0"/>
              <a:t>Actividades propuestas</a:t>
            </a:r>
          </a:p>
        </p:txBody>
      </p:sp>
      <p:graphicFrame>
        <p:nvGraphicFramePr>
          <p:cNvPr id="2" name="Tabla 1">
            <a:extLst>
              <a:ext uri="{FF2B5EF4-FFF2-40B4-BE49-F238E27FC236}">
                <a16:creationId xmlns:a16="http://schemas.microsoft.com/office/drawing/2014/main" id="{7D874360-53CB-6F48-F88E-6FF4CD3F8665}"/>
              </a:ext>
            </a:extLst>
          </p:cNvPr>
          <p:cNvGraphicFramePr>
            <a:graphicFrameLocks noGrp="1"/>
          </p:cNvGraphicFramePr>
          <p:nvPr>
            <p:extLst>
              <p:ext uri="{D42A27DB-BD31-4B8C-83A1-F6EECF244321}">
                <p14:modId xmlns:p14="http://schemas.microsoft.com/office/powerpoint/2010/main" val="1388227270"/>
              </p:ext>
            </p:extLst>
          </p:nvPr>
        </p:nvGraphicFramePr>
        <p:xfrm>
          <a:off x="2031999" y="2131060"/>
          <a:ext cx="8128000" cy="2225040"/>
        </p:xfrm>
        <a:graphic>
          <a:graphicData uri="http://schemas.openxmlformats.org/drawingml/2006/table">
            <a:tbl>
              <a:tblPr firstRow="1" bandRow="1">
                <a:tableStyleId>{22838BEF-8BB2-4498-84A7-C5851F593DF1}</a:tableStyleId>
              </a:tblPr>
              <a:tblGrid>
                <a:gridCol w="1392519">
                  <a:extLst>
                    <a:ext uri="{9D8B030D-6E8A-4147-A177-3AD203B41FA5}">
                      <a16:colId xmlns:a16="http://schemas.microsoft.com/office/drawing/2014/main" val="596698201"/>
                    </a:ext>
                  </a:extLst>
                </a:gridCol>
                <a:gridCol w="6735481">
                  <a:extLst>
                    <a:ext uri="{9D8B030D-6E8A-4147-A177-3AD203B41FA5}">
                      <a16:colId xmlns:a16="http://schemas.microsoft.com/office/drawing/2014/main" val="1984781821"/>
                    </a:ext>
                  </a:extLst>
                </a:gridCol>
              </a:tblGrid>
              <a:tr h="370840">
                <a:tc>
                  <a:txBody>
                    <a:bodyPr/>
                    <a:lstStyle/>
                    <a:p>
                      <a:pPr algn="ctr"/>
                      <a:r>
                        <a:rPr lang="es-ES" dirty="0"/>
                        <a:t>Actividad</a:t>
                      </a:r>
                    </a:p>
                  </a:txBody>
                  <a:tcPr/>
                </a:tc>
                <a:tc>
                  <a:txBody>
                    <a:bodyPr/>
                    <a:lstStyle/>
                    <a:p>
                      <a:r>
                        <a:rPr lang="es-ES" dirty="0"/>
                        <a:t>Resumen</a:t>
                      </a:r>
                    </a:p>
                  </a:txBody>
                  <a:tcPr/>
                </a:tc>
                <a:extLst>
                  <a:ext uri="{0D108BD9-81ED-4DB2-BD59-A6C34878D82A}">
                    <a16:rowId xmlns:a16="http://schemas.microsoft.com/office/drawing/2014/main" val="223461328"/>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dirty="0"/>
                        <a:t>2.16</a:t>
                      </a:r>
                    </a:p>
                  </a:txBody>
                  <a:tcPr/>
                </a:tc>
                <a:tc>
                  <a:txBody>
                    <a:bodyPr/>
                    <a:lstStyle/>
                    <a:p>
                      <a:r>
                        <a:rPr lang="es-ES" dirty="0"/>
                        <a:t>Busque la palabra intoxicación en: Google-</a:t>
                      </a:r>
                      <a:r>
                        <a:rPr lang="es-ES" dirty="0" err="1"/>
                        <a:t>Ngrams</a:t>
                      </a:r>
                      <a:r>
                        <a:rPr lang="es-ES" dirty="0"/>
                        <a:t>-Académico</a:t>
                      </a:r>
                    </a:p>
                  </a:txBody>
                  <a:tcPr/>
                </a:tc>
                <a:extLst>
                  <a:ext uri="{0D108BD9-81ED-4DB2-BD59-A6C34878D82A}">
                    <a16:rowId xmlns:a16="http://schemas.microsoft.com/office/drawing/2014/main" val="923694208"/>
                  </a:ext>
                </a:extLst>
              </a:tr>
              <a:tr h="370840">
                <a:tc>
                  <a:txBody>
                    <a:bodyPr/>
                    <a:lstStyle/>
                    <a:p>
                      <a:pPr algn="ctr"/>
                      <a:r>
                        <a:rPr lang="es-ES" dirty="0"/>
                        <a:t>2.17</a:t>
                      </a:r>
                    </a:p>
                  </a:txBody>
                  <a:tcPr/>
                </a:tc>
                <a:tc>
                  <a:txBody>
                    <a:bodyPr/>
                    <a:lstStyle/>
                    <a:p>
                      <a:r>
                        <a:rPr lang="es-ES" dirty="0"/>
                        <a:t>Búsqueda con operadores</a:t>
                      </a:r>
                    </a:p>
                  </a:txBody>
                  <a:tcPr/>
                </a:tc>
                <a:extLst>
                  <a:ext uri="{0D108BD9-81ED-4DB2-BD59-A6C34878D82A}">
                    <a16:rowId xmlns:a16="http://schemas.microsoft.com/office/drawing/2014/main" val="2031938264"/>
                  </a:ext>
                </a:extLst>
              </a:tr>
              <a:tr h="370840">
                <a:tc>
                  <a:txBody>
                    <a:bodyPr/>
                    <a:lstStyle/>
                    <a:p>
                      <a:pPr algn="ctr"/>
                      <a:r>
                        <a:rPr lang="es-ES" dirty="0"/>
                        <a:t>2.18</a:t>
                      </a:r>
                    </a:p>
                  </a:txBody>
                  <a:tcPr/>
                </a:tc>
                <a:tc>
                  <a:txBody>
                    <a:bodyPr/>
                    <a:lstStyle/>
                    <a:p>
                      <a:r>
                        <a:rPr lang="es-ES" dirty="0"/>
                        <a:t>Busque un foro</a:t>
                      </a:r>
                    </a:p>
                  </a:txBody>
                  <a:tcPr/>
                </a:tc>
                <a:extLst>
                  <a:ext uri="{0D108BD9-81ED-4DB2-BD59-A6C34878D82A}">
                    <a16:rowId xmlns:a16="http://schemas.microsoft.com/office/drawing/2014/main" val="775511731"/>
                  </a:ext>
                </a:extLst>
              </a:tr>
              <a:tr h="370840">
                <a:tc>
                  <a:txBody>
                    <a:bodyPr/>
                    <a:lstStyle/>
                    <a:p>
                      <a:pPr algn="ctr"/>
                      <a:r>
                        <a:rPr lang="es-ES" dirty="0"/>
                        <a:t>2.27</a:t>
                      </a:r>
                    </a:p>
                  </a:txBody>
                  <a:tcPr/>
                </a:tc>
                <a:tc>
                  <a:txBody>
                    <a:bodyPr/>
                    <a:lstStyle/>
                    <a:p>
                      <a:r>
                        <a:rPr lang="es-ES" dirty="0"/>
                        <a:t>Visite </a:t>
                      </a:r>
                      <a:r>
                        <a:rPr lang="es-ES" dirty="0" err="1"/>
                        <a:t>The</a:t>
                      </a:r>
                      <a:r>
                        <a:rPr lang="es-ES" dirty="0"/>
                        <a:t> Free Library</a:t>
                      </a:r>
                    </a:p>
                  </a:txBody>
                  <a:tcPr/>
                </a:tc>
                <a:extLst>
                  <a:ext uri="{0D108BD9-81ED-4DB2-BD59-A6C34878D82A}">
                    <a16:rowId xmlns:a16="http://schemas.microsoft.com/office/drawing/2014/main" val="888132038"/>
                  </a:ext>
                </a:extLst>
              </a:tr>
              <a:tr h="370840">
                <a:tc>
                  <a:txBody>
                    <a:bodyPr/>
                    <a:lstStyle/>
                    <a:p>
                      <a:pPr algn="ctr"/>
                      <a:r>
                        <a:rPr lang="es-ES" dirty="0"/>
                        <a:t>2.29</a:t>
                      </a:r>
                    </a:p>
                  </a:txBody>
                  <a:tcPr/>
                </a:tc>
                <a:tc>
                  <a:txBody>
                    <a:bodyPr/>
                    <a:lstStyle/>
                    <a:p>
                      <a:r>
                        <a:rPr lang="es-ES" dirty="0" err="1"/>
                        <a:t>Wikiloc</a:t>
                      </a:r>
                      <a:endParaRPr lang="es-ES" dirty="0"/>
                    </a:p>
                  </a:txBody>
                  <a:tcPr/>
                </a:tc>
                <a:extLst>
                  <a:ext uri="{0D108BD9-81ED-4DB2-BD59-A6C34878D82A}">
                    <a16:rowId xmlns:a16="http://schemas.microsoft.com/office/drawing/2014/main" val="116786436"/>
                  </a:ext>
                </a:extLst>
              </a:tr>
            </a:tbl>
          </a:graphicData>
        </a:graphic>
      </p:graphicFrame>
    </p:spTree>
    <p:extLst>
      <p:ext uri="{BB962C8B-B14F-4D97-AF65-F5344CB8AC3E}">
        <p14:creationId xmlns:p14="http://schemas.microsoft.com/office/powerpoint/2010/main" val="1084842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3089B891-51F8-230F-915E-D8E4A3A65D76}"/>
              </a:ext>
            </a:extLst>
          </p:cNvPr>
          <p:cNvSpPr txBox="1"/>
          <p:nvPr/>
        </p:nvSpPr>
        <p:spPr>
          <a:xfrm>
            <a:off x="3434281" y="2390018"/>
            <a:ext cx="5323438" cy="1938992"/>
          </a:xfrm>
          <a:prstGeom prst="rect">
            <a:avLst/>
          </a:prstGeom>
          <a:noFill/>
        </p:spPr>
        <p:txBody>
          <a:bodyPr wrap="square" rtlCol="0">
            <a:spAutoFit/>
          </a:bodyPr>
          <a:lstStyle/>
          <a:p>
            <a:pPr algn="ctr"/>
            <a:r>
              <a:rPr lang="es-ES" sz="6000" dirty="0"/>
              <a:t>Test 2</a:t>
            </a:r>
          </a:p>
          <a:p>
            <a:pPr algn="ctr"/>
            <a:r>
              <a:rPr lang="es-ES" sz="6000" dirty="0"/>
              <a:t>zzi.</a:t>
            </a:r>
            <a:r>
              <a:rPr lang="es-ES" sz="6000"/>
              <a:t>sh/dnz4796</a:t>
            </a:r>
            <a:endParaRPr lang="es-ES" sz="6000" dirty="0"/>
          </a:p>
        </p:txBody>
      </p:sp>
    </p:spTree>
    <p:extLst>
      <p:ext uri="{BB962C8B-B14F-4D97-AF65-F5344CB8AC3E}">
        <p14:creationId xmlns:p14="http://schemas.microsoft.com/office/powerpoint/2010/main" val="20889224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o">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Office_41967157_TF45165253" id="{28A1825B-CA0F-4D67-9785-55DD8DA7BCD9}" vid="{0BFE6581-3A41-4C3B-BF41-7EE5BD70DA4B}"/>
    </a:ext>
  </a:extLst>
</a:theme>
</file>

<file path=ppt/theme/theme2.xml><?xml version="1.0" encoding="utf-8"?>
<a:theme xmlns:a="http://schemas.openxmlformats.org/drawingml/2006/main" name="Sector">
  <a:themeElements>
    <a:clrScheme name="Sector">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ector">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ector">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96F0E7-E7B5-406E-8E94-F0043B2AC7F6}">
  <ds:schemaRefs>
    <ds:schemaRef ds:uri="http://schemas.microsoft.com/sharepoint/v3/contenttype/forms"/>
  </ds:schemaRefs>
</ds:datastoreItem>
</file>

<file path=customXml/itemProps2.xml><?xml version="1.0" encoding="utf-8"?>
<ds:datastoreItem xmlns:ds="http://schemas.openxmlformats.org/officeDocument/2006/customXml" ds:itemID="{AC41CBB0-BAA0-4983-8F2B-E10AF3358DA8}">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104C6BCC-A38B-4625-90E6-7D3BBA3909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Diseño de circuito</Template>
  <TotalTime>1983</TotalTime>
  <Words>1211</Words>
  <Application>Microsoft Office PowerPoint</Application>
  <PresentationFormat>Panorámica</PresentationFormat>
  <Paragraphs>131</Paragraphs>
  <Slides>15</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15</vt:i4>
      </vt:variant>
    </vt:vector>
  </HeadingPairs>
  <TitlesOfParts>
    <vt:vector size="24" baseType="lpstr">
      <vt:lpstr>Abadi</vt:lpstr>
      <vt:lpstr>Arial</vt:lpstr>
      <vt:lpstr>Calibri</vt:lpstr>
      <vt:lpstr>Century Gothic</vt:lpstr>
      <vt:lpstr>Tw Cen MT</vt:lpstr>
      <vt:lpstr>Wingdings</vt:lpstr>
      <vt:lpstr>Wingdings 3</vt:lpstr>
      <vt:lpstr>Circuito</vt:lpstr>
      <vt:lpstr>Sector</vt:lpstr>
      <vt:lpstr>ifct46: Competencias  digitales avanzadas</vt:lpstr>
      <vt:lpstr>Presentación de PowerPoint</vt:lpstr>
      <vt:lpstr>Tratamiento De La Información: Técnicas Avanzadas De Búsqueda. </vt:lpstr>
      <vt:lpstr>ACTIVIDAD: Buscar Murcia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A646</dc:creator>
  <cp:lastModifiedBy>A646</cp:lastModifiedBy>
  <cp:revision>29</cp:revision>
  <dcterms:created xsi:type="dcterms:W3CDTF">2025-05-08T20:20:21Z</dcterms:created>
  <dcterms:modified xsi:type="dcterms:W3CDTF">2025-11-26T07:58:28Z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