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  <p:sldMasterId id="2147483669" r:id="rId5"/>
  </p:sldMasterIdLst>
  <p:notesMasterIdLst>
    <p:notesMasterId r:id="rId24"/>
  </p:notesMasterIdLst>
  <p:handoutMasterIdLst>
    <p:handoutMasterId r:id="rId25"/>
  </p:handoutMasterIdLst>
  <p:sldIdLst>
    <p:sldId id="261" r:id="rId6"/>
    <p:sldId id="280" r:id="rId7"/>
    <p:sldId id="282" r:id="rId8"/>
    <p:sldId id="291" r:id="rId9"/>
    <p:sldId id="292" r:id="rId10"/>
    <p:sldId id="294" r:id="rId11"/>
    <p:sldId id="295" r:id="rId12"/>
    <p:sldId id="293" r:id="rId13"/>
    <p:sldId id="298" r:id="rId14"/>
    <p:sldId id="296" r:id="rId15"/>
    <p:sldId id="297" r:id="rId16"/>
    <p:sldId id="299" r:id="rId17"/>
    <p:sldId id="300" r:id="rId18"/>
    <p:sldId id="301" r:id="rId19"/>
    <p:sldId id="302" r:id="rId20"/>
    <p:sldId id="303" r:id="rId21"/>
    <p:sldId id="304" r:id="rId22"/>
    <p:sldId id="290" r:id="rId23"/>
  </p:sldIdLst>
  <p:sldSz cx="12192000" cy="6858000"/>
  <p:notesSz cx="6858000" cy="9144000"/>
  <p:defaultTextStyle>
    <a:defPPr rtl="0"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predeterminada" id="{F16E4DAF-8C2B-49F9-A774-A57E495CE2F6}">
          <p14:sldIdLst>
            <p14:sldId id="261"/>
            <p14:sldId id="280"/>
            <p14:sldId id="282"/>
            <p14:sldId id="291"/>
            <p14:sldId id="292"/>
            <p14:sldId id="294"/>
            <p14:sldId id="295"/>
            <p14:sldId id="293"/>
            <p14:sldId id="298"/>
            <p14:sldId id="296"/>
            <p14:sldId id="297"/>
            <p14:sldId id="299"/>
            <p14:sldId id="300"/>
            <p14:sldId id="301"/>
            <p14:sldId id="302"/>
            <p14:sldId id="303"/>
            <p14:sldId id="304"/>
            <p14:sldId id="29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05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66C64CEC-EAFC-4F3E-9D33-CF71373FFFC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047B464-9F12-4132-AB18-EF6949F7F47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49A0C4-19E3-4CB7-A0CE-A591ABBE3C4D}" type="datetime1">
              <a:rPr lang="es-ES" smtClean="0"/>
              <a:t>26/11/2025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1BA083B1-3BC2-484E-AFAD-070AE8A317D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26AA960-F8D2-4942-80CF-768EF78ED99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BC2BC-E3B0-4EB8-B491-5C1109F9CB2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2374206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803FFA6-7A9A-4C4D-A8DB-853C2EEDFE96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4" name="Marcador de posición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s-ES" noProof="0"/>
          </a:p>
        </p:txBody>
      </p:sp>
      <p:sp>
        <p:nvSpPr>
          <p:cNvPr id="5" name="Marcador de posición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275CD8D-B1D9-4658-A4F0-38CA8D83ED5D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8309802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C275CD8D-B1D9-4658-A4F0-38CA8D83ED5D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0730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Imagen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upo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ángulo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3" name="Forma libre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4" name="Forma libre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5" name="Rectángulo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6" name="Forma libre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7" name="Forma libre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8" name="Forma libre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19" name="Forma libre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0" name="Forma libre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1" name="Forma libre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2" name="Forma libre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3" name="Forma libre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4" name="Forma libre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5" name="Forma libre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6" name="Forma libre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7" name="Forma libre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8" name="Forma libre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29" name="Forma libre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0" name="Forma libre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1" name="Forma libre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2" name="Forma libre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3" name="Forma libre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4" name="Forma libre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5" name="Forma libre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6" name="Forma libre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7" name="Forma libre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8" name="Forma libre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39" name="Forma libre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0" name="Rectángulo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1" name="Forma libre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2" name="Forma libre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3" name="Forma libre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4" name="Forma libre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5" name="Forma libre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6" name="Forma libre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7" name="Forma libre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8" name="Forma libre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49" name="Forma libre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0" name="Forma libre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1" name="Forma libre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2" name="Rectángulo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3" name="Forma libre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4" name="Forma libre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5" name="Forma libre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6" name="Forma libre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7" name="Forma libre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8" name="Forma libre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59" name="Forma libre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0" name="Forma libre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1" name="Forma libre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2" name="Forma libre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3" name="Forma libre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4" name="Forma libre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  <p:sp>
          <p:nvSpPr>
            <p:cNvPr id="65" name="Forma libre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 hasCustomPrompt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s-ES" noProof="0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A0CA0AF3-38EB-4C63-8219-1BB50E1DE642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B6E4BD-E62C-4E2F-937A-C3A4DB855F30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B54C683-0777-4D8C-AF75-A78D3205BAC8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BBE8E3-4A21-45D7-A860-DFDA026419EC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contenido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6" name="Marcador de posición de contenido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7" name="Marcador de posición de fech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FD387C-7178-4981-AEA8-6F8B6F75A91E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8" name="Marcador de posición de pie de página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9E1022B-32BE-4FE1-92B8-C5149277BA50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D2895C-9724-44AD-A1CB-C4CD2333D14A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3" name="Marcador de posición de pie de página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contenido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B4771A7-61FB-45DE-8598-173673CE36D3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2B77F93-129F-44A2-8E92-7F7A3AA89FC7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C4CEBC-8241-4D36-9AE9-2F7827A2AB82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CF86A2-5975-430E-A6E1-BD589C3F53FA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ley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12" name="Marcador de texto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2E108C3-FC2A-4A8A-AC92-EA51B902A531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  <p:sp>
        <p:nvSpPr>
          <p:cNvPr id="60" name="Cuadro de texto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s-ES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Cuadro de texto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s-ES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4" name="Marcador de posición de texto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5" name="Marcador de posición de fecha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B62AA30-5A4A-4C4F-90B9-3E19351EA7E7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Marcador de posición de pie de página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7" name="Marcador de posición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ítulo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7" name="Marcador de texto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8" name="Marcador de posición de texto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9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0" name="Marcador de posición de texto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1" name="Marcador de posición de texto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12" name="Marcador de posición de texto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FEF6314-BF1E-4D9F-B381-C1CADA8C0092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19" name="Marcador de texto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0" name="Marcador de posición de imagen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1" name="Marcador de posición de texto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2" name="Marcador de posición de texto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3" name="Marcador de posición de imagen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4" name="Marcador de posición de texto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5" name="Marcador de texto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26" name="Marcador de posición de imagen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s-ES" noProof="0"/>
              <a:t>Haga clic en el icono para agregar una imagen</a:t>
            </a:r>
          </a:p>
        </p:txBody>
      </p:sp>
      <p:sp>
        <p:nvSpPr>
          <p:cNvPr id="27" name="Marcador de posición de texto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s-ES" noProof="0"/>
              <a:t>Haga clic para modificar los estilos de texto del patrón</a:t>
            </a:r>
          </a:p>
        </p:txBody>
      </p:sp>
      <p:sp>
        <p:nvSpPr>
          <p:cNvPr id="3" name="Marcador de posición de fecha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A719E82-A331-4C72-B82B-5BADCE141852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4" name="Marcador de posición de pie de página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5" name="Marcador de posición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posición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95345DB-BC09-4F2D-A950-B5824E6179D5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s-ES" noProof="0"/>
              <a:t>Haga clic para modificar el estilo de título del patrón</a:t>
            </a:r>
          </a:p>
        </p:txBody>
      </p:sp>
      <p:sp>
        <p:nvSpPr>
          <p:cNvPr id="3" name="Marcador de posición de texto vertical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DB2A24-9D58-4203-8723-A461A06D087E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A0CA0AF3-38EB-4C63-8219-1BB50E1DE642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6996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656338480"/>
      </p:ext>
    </p:extLst>
  </p:cSld>
  <p:clrMapOvr>
    <a:masterClrMapping/>
  </p:clrMapOvr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B54C683-0777-4D8C-AF75-A78D3205BAC8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6787771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2BBE8E3-4A21-45D7-A860-DFDA026419EC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3328173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EFD387C-7178-4981-AEA8-6F8B6F75A91E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56262951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9E1022B-32BE-4FE1-92B8-C5149277BA50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3204679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D2895C-9724-44AD-A1CB-C4CD2333D14A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6571064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B4771A7-61FB-45DE-8598-173673CE36D3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3200707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75383356"/>
      </p:ext>
    </p:extLst>
  </p:cSld>
  <p:clrMapOvr>
    <a:masterClrMapping/>
  </p:clrMapOvr>
  <p:hf sldNum="0"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97491342"/>
      </p:ext>
    </p:extLst>
  </p:cSld>
  <p:clrMapOvr>
    <a:masterClrMapping/>
  </p:clrMapOvr>
  <p:hf sldNum="0"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3010301134"/>
      </p:ext>
    </p:extLst>
  </p:cSld>
  <p:clrMapOvr>
    <a:masterClrMapping/>
  </p:clrMapOvr>
  <p:hf sldNum="0"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1065470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562812981"/>
      </p:ext>
    </p:extLst>
  </p:cSld>
  <p:clrMapOvr>
    <a:masterClrMapping/>
  </p:clrMapOvr>
  <p:hf sldNum="0"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6162910"/>
      </p:ext>
    </p:extLst>
  </p:cSld>
  <p:clrMapOvr>
    <a:masterClrMapping/>
  </p:clrMapOvr>
  <p:hf sldNum="0"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313668363"/>
      </p:ext>
    </p:extLst>
  </p:cSld>
  <p:clrMapOvr>
    <a:masterClrMapping/>
  </p:clrMapOvr>
  <p:hf sldNum="0"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95345DB-BC09-4F2D-A950-B5824E6179D5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253306770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0DB2A24-9D58-4203-8723-A461A06D087E}" type="datetime1">
              <a:rPr lang="es-ES" noProof="0" smtClean="0"/>
              <a:t>26/11/2025</a:t>
            </a:fld>
            <a:endParaRPr lang="es-ES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6D22F896-40B5-4ADD-8801-0D06FADFA095}" type="slidenum">
              <a:rPr lang="es-ES" noProof="0" smtClean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6294680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upo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upo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ángulo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2" name="Forma libre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3" name="Forma libre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4" name="Forma libre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5" name="Forma libre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6" name="Forma libre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7" name="Forma libre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8" name="Forma libre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9" name="Forma libre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0" name="Forma libre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1" name="Forma libre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2" name="Línea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3" name="Forma libre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4" name="Forma libre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5" name="Forma libre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6" name="Forma libre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7" name="Rectángulo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8" name="Forma libre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39" name="Forma libre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0" name="Forma libre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1" name="Forma libre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2" name="Forma libre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3" name="Forma libre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4" name="Forma libre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5" name="Forma libre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6" name="Forma libre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47" name="Forma libre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  <p:grpSp>
          <p:nvGrpSpPr>
            <p:cNvPr id="10" name="Grupo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orma libre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2" name="Forma libre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3" name="Forma libre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4" name="Forma libre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5" name="Forma libre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6" name="Forma libre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7" name="Forma libre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8" name="Forma libre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9" name="Forma libre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20" name="Rectángulo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" name="Marcador de posición de título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s-ES" noProof="0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s-ES" noProof="0"/>
              <a:t>Haga clic para modificar los estilos de texto del patrón</a:t>
            </a:r>
          </a:p>
          <a:p>
            <a:pPr lvl="1" rtl="0"/>
            <a:r>
              <a:rPr lang="es-ES" noProof="0"/>
              <a:t>Segundo nivel</a:t>
            </a:r>
          </a:p>
          <a:p>
            <a:pPr lvl="2" rtl="0"/>
            <a:r>
              <a:rPr lang="es-ES" noProof="0"/>
              <a:t>Tercer nivel</a:t>
            </a:r>
          </a:p>
          <a:p>
            <a:pPr lvl="3" rtl="0"/>
            <a:r>
              <a:rPr lang="es-ES" noProof="0"/>
              <a:t>Cuarto nivel</a:t>
            </a:r>
          </a:p>
          <a:p>
            <a:pPr lvl="4" rtl="0"/>
            <a:r>
              <a:rPr lang="es-ES" noProof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Marcador de posición de pie de página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s-ES" noProof="0"/>
          </a:p>
        </p:txBody>
      </p:sp>
      <p:sp>
        <p:nvSpPr>
          <p:cNvPr id="6" name="Marcador de posición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1E95752A-3CB1-471B-A60A-70B55E468DDA}" type="datetime1">
              <a:rPr lang="es-ES" noProof="0" smtClean="0"/>
              <a:t>26/11/2025</a:t>
            </a:fld>
            <a:endParaRPr lang="es-E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endParaRPr lang="es-ES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rtl="0"/>
            <a:fld id="{6D22F896-40B5-4ADD-8801-0D06FADFA095}" type="slidenum">
              <a:rPr lang="es-ES" noProof="0" smtClean="0"/>
              <a:pPr rtl="0"/>
              <a:t>‹Nº›</a:t>
            </a:fld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419985485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upo 76">
            <a:extLst>
              <a:ext uri="{FF2B5EF4-FFF2-40B4-BE49-F238E27FC236}">
                <a16:creationId xmlns:a16="http://schemas.microsoft.com/office/drawing/2014/main" id="{AD579530-1077-46B3-BD5C-81BB270A1D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12192003" cy="6858001"/>
            <a:chOff x="0" y="-1"/>
            <a:chExt cx="12192003" cy="6858001"/>
          </a:xfrm>
        </p:grpSpPr>
        <p:sp useBgFill="1">
          <p:nvSpPr>
            <p:cNvPr id="78" name="Rectángulo 77">
              <a:extLst>
                <a:ext uri="{FF2B5EF4-FFF2-40B4-BE49-F238E27FC236}">
                  <a16:creationId xmlns:a16="http://schemas.microsoft.com/office/drawing/2014/main" id="{ACBB106A-B366-4349-B59F-E8FBDADD8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" y="-1"/>
              <a:ext cx="12192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pic>
          <p:nvPicPr>
            <p:cNvPr id="79" name="Imagen 2">
              <a:extLst>
                <a:ext uri="{FF2B5EF4-FFF2-40B4-BE49-F238E27FC236}">
                  <a16:creationId xmlns:a16="http://schemas.microsoft.com/office/drawing/2014/main" id="{113FC03B-24E4-4A3F-9626-CC7F6356BC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 noChangeArrowheads="1"/>
            </p:cNvPic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PicPr>
          <p:blipFill>
            <a:blip r:embed="rId4">
              <a:alphaModFix amt="30000"/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2192003" cy="6858001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 xmlns:a16="http://schemas.microsoft.com/office/drawing/2014/main" xmlns:p14="http://schemas.microsoft.com/office/powerpoint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" name="Imagen 4" descr="Primer plano de la tarjeta de circuitos">
            <a:extLst>
              <a:ext uri="{FF2B5EF4-FFF2-40B4-BE49-F238E27FC236}">
                <a16:creationId xmlns:a16="http://schemas.microsoft.com/office/drawing/2014/main" id="{525AE681-57C0-4C44-9E88-A16CDA016EB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alphaModFix amt="30000"/>
          </a:blip>
          <a:srcRect t="6504" b="9202"/>
          <a:stretch/>
        </p:blipFill>
        <p:spPr>
          <a:xfrm>
            <a:off x="-2" y="10"/>
            <a:ext cx="12188389" cy="6857990"/>
          </a:xfrm>
          <a:prstGeom prst="rect">
            <a:avLst/>
          </a:prstGeom>
        </p:spPr>
      </p:pic>
      <p:grpSp>
        <p:nvGrpSpPr>
          <p:cNvPr id="81" name="Grupo 80">
            <a:extLst>
              <a:ext uri="{FF2B5EF4-FFF2-40B4-BE49-F238E27FC236}">
                <a16:creationId xmlns:a16="http://schemas.microsoft.com/office/drawing/2014/main" id="{83F79A5F-63B5-4802-B39B-BF0F89DDDA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5895" y="2235200"/>
            <a:ext cx="10982062" cy="2396067"/>
            <a:chOff x="605895" y="2235200"/>
            <a:chExt cx="10982062" cy="2396067"/>
          </a:xfrm>
        </p:grpSpPr>
        <p:sp>
          <p:nvSpPr>
            <p:cNvPr id="82" name="Rectángulo con esquinas opuestas redondeadas 7">
              <a:extLst>
                <a:ext uri="{FF2B5EF4-FFF2-40B4-BE49-F238E27FC236}">
                  <a16:creationId xmlns:a16="http://schemas.microsoft.com/office/drawing/2014/main" id="{00D14BF7-A799-4EDA-8C19-CED0B8EC52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82333" y="2235200"/>
              <a:ext cx="7027334" cy="2396067"/>
            </a:xfrm>
            <a:prstGeom prst="round2DiagRect">
              <a:avLst>
                <a:gd name="adj1" fmla="val 9246"/>
                <a:gd name="adj2" fmla="val 0"/>
              </a:avLst>
            </a:prstGeom>
            <a:solidFill>
              <a:schemeClr val="bg1">
                <a:alpha val="80000"/>
              </a:schemeClr>
            </a:solidFill>
            <a:ln w="19050" cap="sq">
              <a:solidFill>
                <a:schemeClr val="tx2">
                  <a:alpha val="60000"/>
                </a:schemeClr>
              </a:solidFill>
              <a:miter lim="800000"/>
            </a:ln>
            <a:effectLst>
              <a:outerShdw blurRad="889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es-ES"/>
            </a:p>
          </p:txBody>
        </p:sp>
        <p:grpSp>
          <p:nvGrpSpPr>
            <p:cNvPr id="83" name="Grupo 82">
              <a:extLst>
                <a:ext uri="{FF2B5EF4-FFF2-40B4-BE49-F238E27FC236}">
                  <a16:creationId xmlns:a16="http://schemas.microsoft.com/office/drawing/2014/main" id="{AF292344-73C8-4E53-85C0-8CDB23EB53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5895" y="2900097"/>
              <a:ext cx="10982062" cy="1211524"/>
              <a:chOff x="605895" y="2900097"/>
              <a:chExt cx="10982062" cy="1211524"/>
            </a:xfrm>
          </p:grpSpPr>
          <p:sp>
            <p:nvSpPr>
              <p:cNvPr id="84" name="Forma libre 32">
                <a:extLst>
                  <a:ext uri="{FF2B5EF4-FFF2-40B4-BE49-F238E27FC236}">
                    <a16:creationId xmlns:a16="http://schemas.microsoft.com/office/drawing/2014/main" id="{4781E776-A0A7-4FB6-958B-8389BBA5697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9653587" y="33797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5" name="Forma libre 33">
                <a:extLst>
                  <a:ext uri="{FF2B5EF4-FFF2-40B4-BE49-F238E27FC236}">
                    <a16:creationId xmlns:a16="http://schemas.microsoft.com/office/drawing/2014/main" id="{0F004D56-F177-45BC-8965-B72DB88A085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078244" y="33107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6" name="Forma libre 34">
                <a:extLst>
                  <a:ext uri="{FF2B5EF4-FFF2-40B4-BE49-F238E27FC236}">
                    <a16:creationId xmlns:a16="http://schemas.microsoft.com/office/drawing/2014/main" id="{5F2F1F83-817B-4678-B0AE-8FFDC49FC82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1146631" y="35742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7" name="Forma libre 37">
                <a:extLst>
                  <a:ext uri="{FF2B5EF4-FFF2-40B4-BE49-F238E27FC236}">
                    <a16:creationId xmlns:a16="http://schemas.microsoft.com/office/drawing/2014/main" id="{F908EB47-32F4-4E82-BF56-FD25BB07474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 flipV="1">
                <a:off x="10230644" y="30345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8" name="Forma libre 35">
                <a:extLst>
                  <a:ext uri="{FF2B5EF4-FFF2-40B4-BE49-F238E27FC236}">
                    <a16:creationId xmlns:a16="http://schemas.microsoft.com/office/drawing/2014/main" id="{0966000D-B975-4E8A-9BF2-EACF2164050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034587" y="25627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89" name="Forma libre 36">
                <a:extLst>
                  <a:ext uri="{FF2B5EF4-FFF2-40B4-BE49-F238E27FC236}">
                    <a16:creationId xmlns:a16="http://schemas.microsoft.com/office/drawing/2014/main" id="{A9554499-6796-4AEE-B012-34A5B9A585A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747375" y="32326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0" name="Forma libre 38">
                <a:extLst>
                  <a:ext uri="{FF2B5EF4-FFF2-40B4-BE49-F238E27FC236}">
                    <a16:creationId xmlns:a16="http://schemas.microsoft.com/office/drawing/2014/main" id="{9DD40864-34BD-491F-B591-180E7B32C121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1399044" y="30953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1" name="Forma libre 39">
                <a:extLst>
                  <a:ext uri="{FF2B5EF4-FFF2-40B4-BE49-F238E27FC236}">
                    <a16:creationId xmlns:a16="http://schemas.microsoft.com/office/drawing/2014/main" id="{2623F54C-4373-4D30-90DB-3129BDDF54A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10353675" y="21531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2" name="Forma libre 40">
                <a:extLst>
                  <a:ext uri="{FF2B5EF4-FFF2-40B4-BE49-F238E27FC236}">
                    <a16:creationId xmlns:a16="http://schemas.microsoft.com/office/drawing/2014/main" id="{1FF42884-D4B2-462F-9FA7-4FA8925322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848850" y="33088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3" name="Rectángulo 41">
                <a:extLst>
                  <a:ext uri="{FF2B5EF4-FFF2-40B4-BE49-F238E27FC236}">
                    <a16:creationId xmlns:a16="http://schemas.microsoft.com/office/drawing/2014/main" id="{27F4D4BA-37F5-4D54-BDFF-733F621D5DB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5400000">
                <a:off x="9721056" y="32842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4" name="Forma libre 32">
                <a:extLst>
                  <a:ext uri="{FF2B5EF4-FFF2-40B4-BE49-F238E27FC236}">
                    <a16:creationId xmlns:a16="http://schemas.microsoft.com/office/drawing/2014/main" id="{29E4A0E5-0441-4563-A947-12A5781105E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2122751" y="3532184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5" name="Forma libre 33">
                <a:extLst>
                  <a:ext uri="{FF2B5EF4-FFF2-40B4-BE49-F238E27FC236}">
                    <a16:creationId xmlns:a16="http://schemas.microsoft.com/office/drawing/2014/main" id="{4A8D89B4-AD1B-410A-870B-1042E075A04E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958445" y="3463128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6" name="Forma libre 34">
                <a:extLst>
                  <a:ext uri="{FF2B5EF4-FFF2-40B4-BE49-F238E27FC236}">
                    <a16:creationId xmlns:a16="http://schemas.microsoft.com/office/drawing/2014/main" id="{DFC54570-9F45-44E6-AC94-4B3192D44B28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858308" y="3726653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7" name="Forma libre 37">
                <a:extLst>
                  <a:ext uri="{FF2B5EF4-FFF2-40B4-BE49-F238E27FC236}">
                    <a16:creationId xmlns:a16="http://schemas.microsoft.com/office/drawing/2014/main" id="{A976F76C-4BBB-4CD4-9270-5E4E8802BF7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 flipV="1">
                <a:off x="1658407" y="3186902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8" name="Forma libre 35">
                <a:extLst>
                  <a:ext uri="{FF2B5EF4-FFF2-40B4-BE49-F238E27FC236}">
                    <a16:creationId xmlns:a16="http://schemas.microsoft.com/office/drawing/2014/main" id="{06081E5F-35E2-4E9E-A0DA-9E2F769C4CE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860814" y="271515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99" name="Forma libre 36">
                <a:extLst>
                  <a:ext uri="{FF2B5EF4-FFF2-40B4-BE49-F238E27FC236}">
                    <a16:creationId xmlns:a16="http://schemas.microsoft.com/office/drawing/2014/main" id="{7B7B4F78-1391-433D-AAE5-0FA8B8EE1817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289314" y="3385079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0" name="Forma libre 38">
                <a:extLst>
                  <a:ext uri="{FF2B5EF4-FFF2-40B4-BE49-F238E27FC236}">
                    <a16:creationId xmlns:a16="http://schemas.microsoft.com/office/drawing/2014/main" id="{EF63F42B-29ED-4285-99D1-5FA657DA929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605895" y="3247760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1" name="Forma libre 39">
                <a:extLst>
                  <a:ext uri="{FF2B5EF4-FFF2-40B4-BE49-F238E27FC236}">
                    <a16:creationId xmlns:a16="http://schemas.microsoft.com/office/drawing/2014/main" id="{EB7A6053-A7CF-4785-B396-6F70D6EBE9BA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1532202" y="2305578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2" name="Forma libre 40">
                <a:extLst>
                  <a:ext uri="{FF2B5EF4-FFF2-40B4-BE49-F238E27FC236}">
                    <a16:creationId xmlns:a16="http://schemas.microsoft.com/office/drawing/2014/main" id="{E6337518-A10D-47A5-BD86-6D1F3FAF3C9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EditPoint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154501" y="346127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  <p:sp>
            <p:nvSpPr>
              <p:cNvPr id="103" name="Rectángulo 41">
                <a:extLst>
                  <a:ext uri="{FF2B5EF4-FFF2-40B4-BE49-F238E27FC236}">
                    <a16:creationId xmlns:a16="http://schemas.microsoft.com/office/drawing/2014/main" id="{7591C37F-6498-4992-992D-D413A84752D3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>
                <a:spLocks noChangeArrowheads="1"/>
              </p:cNvSpPr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 bwMode="auto">
              <a:xfrm rot="16200000" flipH="1">
                <a:off x="2448983" y="3436672"/>
                <a:ext cx="23813" cy="252413"/>
              </a:xfrm>
              <a:prstGeom prst="rect">
                <a:avLst/>
              </a:prstGeom>
              <a:solidFill>
                <a:schemeClr val="tx2">
                  <a:alpha val="60000"/>
                </a:schemeClr>
              </a:solidFill>
              <a:ln>
                <a:noFill/>
              </a:ln>
              <a:effectLst>
                <a:outerShdw blurRad="50800" dist="38100" dir="2700000" algn="tl" rotWithShape="0">
                  <a:srgbClr val="000000">
                    <a:alpha val="58000"/>
                  </a:srgbClr>
                </a:outerShdw>
              </a:effectLst>
            </p:spPr>
            <p:txBody>
              <a:bodyPr/>
              <a:lstStyle/>
              <a:p>
                <a:endParaRPr lang="es-ES"/>
              </a:p>
            </p:txBody>
          </p:sp>
        </p:grp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ED476017-D224-40AE-B921-6752545015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3870" y="2344470"/>
            <a:ext cx="9452149" cy="1367896"/>
          </a:xfrm>
        </p:spPr>
        <p:txBody>
          <a:bodyPr rtlCol="0">
            <a:normAutofit fontScale="90000"/>
          </a:bodyPr>
          <a:lstStyle/>
          <a:p>
            <a:pPr algn="ctr" rtl="0"/>
            <a:r>
              <a:rPr lang="es-ES" dirty="0"/>
              <a:t>ifct46: </a:t>
            </a:r>
            <a: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  <a:t>Competencias </a:t>
            </a:r>
            <a:b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cap="none" dirty="0">
                <a:latin typeface="Arial" panose="020B0604020202020204" pitchFamily="34" charset="0"/>
                <a:cs typeface="Arial" panose="020B0604020202020204" pitchFamily="34" charset="0"/>
              </a:rPr>
              <a:t>digitales avanzadas</a:t>
            </a:r>
            <a:endParaRPr lang="es-E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1F013D4-CBD9-4FC1-AF91-2301A7044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67001" y="3806821"/>
            <a:ext cx="6857999" cy="748246"/>
          </a:xfrm>
        </p:spPr>
        <p:txBody>
          <a:bodyPr rtlCol="0">
            <a:normAutofit fontScale="85000" lnSpcReduction="20000"/>
          </a:bodyPr>
          <a:lstStyle/>
          <a:p>
            <a:pPr algn="ctr" rtl="0"/>
            <a:r>
              <a:rPr lang="es-ES" dirty="0"/>
              <a:t>Ignacio Celdrán</a:t>
            </a:r>
          </a:p>
          <a:p>
            <a:pPr algn="ctr" rtl="0"/>
            <a:r>
              <a:rPr lang="es-ES" dirty="0"/>
              <a:t>Ing. Informático</a:t>
            </a:r>
          </a:p>
        </p:txBody>
      </p:sp>
    </p:spTree>
    <p:extLst>
      <p:ext uri="{BB962C8B-B14F-4D97-AF65-F5344CB8AC3E}">
        <p14:creationId xmlns:p14="http://schemas.microsoft.com/office/powerpoint/2010/main" val="1337192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0E55B7-F01F-1C73-6494-03951B0C7D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8915384F-10CC-DCB5-EC28-6AF437AF399A}"/>
              </a:ext>
            </a:extLst>
          </p:cNvPr>
          <p:cNvSpPr txBox="1"/>
          <p:nvPr/>
        </p:nvSpPr>
        <p:spPr>
          <a:xfrm>
            <a:off x="1539710" y="1782395"/>
            <a:ext cx="9112580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Comunicación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Compartir información.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Foros, Wikis, etc.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Uso básico de redes sociales como medio de comunicación.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Comunicación mediante tecnologías digitales.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Comunicación textual: chats, sistemas de mensajería, etc.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Comunicación audiovisual: videoconferencia (Skype, Google Hangouts, </a:t>
            </a:r>
            <a:r>
              <a:rPr lang="es-ES" dirty="0" err="1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etc</a:t>
            </a: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).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Herramientas colaborativas.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Normas de conducta y peligros.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Ciberacoso.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s-ES" dirty="0">
                <a:solidFill>
                  <a:schemeClr val="bg2">
                    <a:lumMod val="50000"/>
                  </a:schemeClr>
                </a:solidFill>
                <a:latin typeface="Abadi" panose="020F0502020204030204" pitchFamily="34" charset="0"/>
              </a:rPr>
              <a:t>Suplantación de identidad. 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D4472B4A-6047-A23A-CD07-7E4749A6FB07}"/>
              </a:ext>
            </a:extLst>
          </p:cNvPr>
          <p:cNvSpPr txBox="1">
            <a:spLocks/>
          </p:cNvSpPr>
          <p:nvPr/>
        </p:nvSpPr>
        <p:spPr>
          <a:xfrm>
            <a:off x="3612333" y="379111"/>
            <a:ext cx="3259247" cy="69125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" cap="none" dirty="0">
                <a:solidFill>
                  <a:schemeClr val="bg1"/>
                </a:solidFill>
                <a:latin typeface="Abadi" panose="020F0502020204030204" pitchFamily="34" charset="0"/>
                <a:ea typeface="+mn-ea"/>
                <a:cs typeface="+mn-cs"/>
              </a:rPr>
              <a:t>Índice del curso</a:t>
            </a:r>
          </a:p>
        </p:txBody>
      </p:sp>
    </p:spTree>
    <p:extLst>
      <p:ext uri="{BB962C8B-B14F-4D97-AF65-F5344CB8AC3E}">
        <p14:creationId xmlns:p14="http://schemas.microsoft.com/office/powerpoint/2010/main" val="2151849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8AB1170-3639-6ACA-0272-F338E3342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9062" y="366810"/>
            <a:ext cx="6073876" cy="512732"/>
          </a:xfrm>
        </p:spPr>
        <p:txBody>
          <a:bodyPr>
            <a:normAutofit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COMUNICACIÓN: COMPARTIR INFORMACIÓN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AB37175-DA71-58A6-9A56-261CB5ECC4DC}"/>
              </a:ext>
            </a:extLst>
          </p:cNvPr>
          <p:cNvSpPr txBox="1"/>
          <p:nvPr/>
        </p:nvSpPr>
        <p:spPr>
          <a:xfrm>
            <a:off x="1143001" y="1023528"/>
            <a:ext cx="99059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La información que encontramos en internet está disponible porque alguien o alguna institución ha considerado hacerla público en su web.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dirty="0">
                <a:solidFill>
                  <a:schemeClr val="bg1"/>
                </a:solidFill>
              </a:rPr>
              <a:t>Pero esta información va en una dirección </a:t>
            </a:r>
            <a:r>
              <a:rPr lang="es-ES" sz="2000" dirty="0">
                <a:solidFill>
                  <a:schemeClr val="bg1"/>
                </a:solidFill>
                <a:sym typeface="Wingdings" panose="05000000000000000000" pitchFamily="2" charset="2"/>
              </a:rPr>
              <a:t></a:t>
            </a:r>
            <a:r>
              <a:rPr lang="es-ES" sz="2000" dirty="0">
                <a:solidFill>
                  <a:schemeClr val="bg1"/>
                </a:solidFill>
              </a:rPr>
              <a:t> hacia el usuario.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dirty="0">
                <a:solidFill>
                  <a:schemeClr val="bg1"/>
                </a:solidFill>
              </a:rPr>
              <a:t>No se crea para que el usuario comente, o aporte nada.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dirty="0">
                <a:solidFill>
                  <a:schemeClr val="bg1"/>
                </a:solidFill>
              </a:rPr>
              <a:t>Subir información (o cargar) </a:t>
            </a:r>
            <a:r>
              <a:rPr lang="es-ES" sz="2000" dirty="0">
                <a:solidFill>
                  <a:schemeClr val="bg1"/>
                </a:solidFill>
                <a:sym typeface="Wingdings" panose="05000000000000000000" pitchFamily="2" charset="2"/>
              </a:rPr>
              <a:t> UPLOAD	Bajar información (o descargar)  DOWNLOAD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0800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D567E2C2-978E-6F85-0A31-95B1D211D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9062" y="366810"/>
            <a:ext cx="6073876" cy="512732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COMUNICACIÓN: COMPARTIR INFORMACIÓN</a:t>
            </a:r>
            <a:b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Foros, wikis, etcétera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2D6C7C2-94C0-5355-A388-EED5842550BD}"/>
              </a:ext>
            </a:extLst>
          </p:cNvPr>
          <p:cNvSpPr txBox="1"/>
          <p:nvPr/>
        </p:nvSpPr>
        <p:spPr>
          <a:xfrm>
            <a:off x="1143001" y="1839606"/>
            <a:ext cx="990599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Formas de compartir información mediante foros, blogs, wikis y comunidades virtuales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b="1" i="1" dirty="0">
                <a:solidFill>
                  <a:schemeClr val="bg1"/>
                </a:solidFill>
              </a:rPr>
              <a:t>Foro;</a:t>
            </a:r>
            <a:r>
              <a:rPr lang="es-ES" sz="2000" dirty="0">
                <a:solidFill>
                  <a:schemeClr val="bg1"/>
                </a:solidFill>
              </a:rPr>
              <a:t> es una web que permite a los participantes interactuar entre ellos, organizados por temas o “hilos”.</a:t>
            </a:r>
          </a:p>
          <a:p>
            <a:endParaRPr lang="es-ES" sz="2000" b="1" i="1" dirty="0">
              <a:solidFill>
                <a:schemeClr val="bg1"/>
              </a:solidFill>
            </a:endParaRPr>
          </a:p>
          <a:p>
            <a:r>
              <a:rPr lang="es-ES" sz="2000" b="1" i="1" dirty="0">
                <a:solidFill>
                  <a:schemeClr val="bg1"/>
                </a:solidFill>
              </a:rPr>
              <a:t>Blog;</a:t>
            </a:r>
            <a:r>
              <a:rPr lang="es-ES" sz="2000" dirty="0">
                <a:solidFill>
                  <a:schemeClr val="bg1"/>
                </a:solidFill>
              </a:rPr>
              <a:t> en castellano “bitácora” es una web en la que el autor publican sus textos.</a:t>
            </a:r>
          </a:p>
          <a:p>
            <a:endParaRPr lang="es-ES" sz="2000" b="1" i="1" dirty="0">
              <a:solidFill>
                <a:schemeClr val="bg1"/>
              </a:solidFill>
            </a:endParaRPr>
          </a:p>
          <a:p>
            <a:r>
              <a:rPr lang="es-ES" sz="2000" b="1" i="1" dirty="0">
                <a:solidFill>
                  <a:schemeClr val="bg1"/>
                </a:solidFill>
              </a:rPr>
              <a:t>Wiki;</a:t>
            </a:r>
            <a:r>
              <a:rPr lang="es-ES" sz="2000" dirty="0">
                <a:solidFill>
                  <a:schemeClr val="bg1"/>
                </a:solidFill>
              </a:rPr>
              <a:t> es un sitio web cuyas páginas pueden ser fácilmente editadas por muchas personas.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b="1" i="1" dirty="0">
                <a:solidFill>
                  <a:schemeClr val="bg1"/>
                </a:solidFill>
              </a:rPr>
              <a:t>Comunidad virtual;</a:t>
            </a:r>
            <a:r>
              <a:rPr lang="es-ES" sz="2000" dirty="0">
                <a:solidFill>
                  <a:schemeClr val="bg1"/>
                </a:solidFill>
              </a:rPr>
              <a:t> grupo de personas con objetivos comunes que usa una misma forma de comunicación, generalmente una web.</a:t>
            </a:r>
          </a:p>
        </p:txBody>
      </p:sp>
    </p:spTree>
    <p:extLst>
      <p:ext uri="{BB962C8B-B14F-4D97-AF65-F5344CB8AC3E}">
        <p14:creationId xmlns:p14="http://schemas.microsoft.com/office/powerpoint/2010/main" val="10325703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58871D09-A8AB-7DDD-C87A-527D2C89AEA2}"/>
              </a:ext>
            </a:extLst>
          </p:cNvPr>
          <p:cNvSpPr txBox="1">
            <a:spLocks/>
          </p:cNvSpPr>
          <p:nvPr/>
        </p:nvSpPr>
        <p:spPr>
          <a:xfrm>
            <a:off x="1143001" y="376642"/>
            <a:ext cx="1129480" cy="695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Foros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D876466-7146-0579-0A48-94552C0D45BD}"/>
              </a:ext>
            </a:extLst>
          </p:cNvPr>
          <p:cNvSpPr txBox="1"/>
          <p:nvPr/>
        </p:nvSpPr>
        <p:spPr>
          <a:xfrm>
            <a:off x="1143001" y="935039"/>
            <a:ext cx="99059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En los foros los usuarios participan, suelen ser gratuitos, pero también existen de pago. Por regla general es necesario previamente un registro.</a:t>
            </a:r>
          </a:p>
          <a:p>
            <a:r>
              <a:rPr lang="es-ES" sz="2000" dirty="0">
                <a:solidFill>
                  <a:schemeClr val="bg1"/>
                </a:solidFill>
              </a:rPr>
              <a:t>En la mayoría de los foros existe la figura del </a:t>
            </a:r>
            <a:r>
              <a:rPr lang="es-ES" sz="2000" u="sng" dirty="0">
                <a:solidFill>
                  <a:schemeClr val="bg1"/>
                </a:solidFill>
              </a:rPr>
              <a:t>moderador,</a:t>
            </a:r>
            <a:r>
              <a:rPr lang="es-ES" sz="2000" dirty="0">
                <a:solidFill>
                  <a:schemeClr val="bg1"/>
                </a:solidFill>
              </a:rPr>
              <a:t> que se encarga de hacer cumplir las normas cívicas de respeto y contenido.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Un foro debe ser un sitio donde compartir opiniones y discutir, pero con respeto. Los participantes de los foros están identificados por su dirección IP.</a:t>
            </a:r>
          </a:p>
        </p:txBody>
      </p:sp>
      <p:sp>
        <p:nvSpPr>
          <p:cNvPr id="5" name="Título 1">
            <a:extLst>
              <a:ext uri="{FF2B5EF4-FFF2-40B4-BE49-F238E27FC236}">
                <a16:creationId xmlns:a16="http://schemas.microsoft.com/office/drawing/2014/main" id="{15673C30-0ADA-61BB-69E2-4B25295EE13B}"/>
              </a:ext>
            </a:extLst>
          </p:cNvPr>
          <p:cNvSpPr txBox="1">
            <a:spLocks/>
          </p:cNvSpPr>
          <p:nvPr/>
        </p:nvSpPr>
        <p:spPr>
          <a:xfrm>
            <a:off x="1143001" y="2870603"/>
            <a:ext cx="1129480" cy="695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Blogs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25B5A249-0663-226B-92E8-FFFAF4D0CDF2}"/>
              </a:ext>
            </a:extLst>
          </p:cNvPr>
          <p:cNvSpPr txBox="1"/>
          <p:nvPr/>
        </p:nvSpPr>
        <p:spPr>
          <a:xfrm>
            <a:off x="1143001" y="3429000"/>
            <a:ext cx="9905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En los blogs el autor tiene como finalidad compartir información y es muy raro que se permita participar a los visitantes. Es menos abierto que los foros y su fin es distinto.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CB0194C-B994-CB96-A62C-571FC1EACDA1}"/>
              </a:ext>
            </a:extLst>
          </p:cNvPr>
          <p:cNvSpPr txBox="1"/>
          <p:nvPr/>
        </p:nvSpPr>
        <p:spPr>
          <a:xfrm>
            <a:off x="1143001" y="4318975"/>
            <a:ext cx="9905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/>
              <a:t>ACTIVIDAD: Buscar un foro de un tema de tu elección. </a:t>
            </a:r>
          </a:p>
          <a:p>
            <a:r>
              <a:rPr lang="es-ES" sz="2000" dirty="0"/>
              <a:t>ACTIVIDAD: Buscar un bloc de un tema de tu elección. </a:t>
            </a:r>
          </a:p>
        </p:txBody>
      </p:sp>
    </p:spTree>
    <p:extLst>
      <p:ext uri="{BB962C8B-B14F-4D97-AF65-F5344CB8AC3E}">
        <p14:creationId xmlns:p14="http://schemas.microsoft.com/office/powerpoint/2010/main" val="38337942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385BE8-B094-8013-3BF8-19D5B3065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80F96EC7-0E42-C17B-495C-F6CE1CC98975}"/>
              </a:ext>
            </a:extLst>
          </p:cNvPr>
          <p:cNvSpPr txBox="1">
            <a:spLocks/>
          </p:cNvSpPr>
          <p:nvPr/>
        </p:nvSpPr>
        <p:spPr>
          <a:xfrm>
            <a:off x="1143001" y="376642"/>
            <a:ext cx="1129480" cy="695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wikis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77B4F96-5C4F-6239-9897-1FCC70C513A8}"/>
              </a:ext>
            </a:extLst>
          </p:cNvPr>
          <p:cNvSpPr txBox="1"/>
          <p:nvPr/>
        </p:nvSpPr>
        <p:spPr>
          <a:xfrm>
            <a:off x="1143001" y="935039"/>
            <a:ext cx="9905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Al igual que en los foros y blogs, existen wikis de casi todo, en los que los usuarios participan. Los más famosos son Wikipedia y </a:t>
            </a:r>
            <a:r>
              <a:rPr lang="es-ES" sz="2000" dirty="0" err="1">
                <a:solidFill>
                  <a:schemeClr val="bg1"/>
                </a:solidFill>
              </a:rPr>
              <a:t>WikeLeaks</a:t>
            </a:r>
            <a:r>
              <a:rPr lang="es-ES" sz="200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04D192F6-F58E-C044-C43F-0B546C3CA2D9}"/>
              </a:ext>
            </a:extLst>
          </p:cNvPr>
          <p:cNvSpPr txBox="1"/>
          <p:nvPr/>
        </p:nvSpPr>
        <p:spPr>
          <a:xfrm>
            <a:off x="1054510" y="2105561"/>
            <a:ext cx="990599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Como se ha visto en los tres casos, cualquier persona puede crearlos o editarlos, al utilizar estos medios como fuente de información hay que ser muy cuidados ya que pueden mostrar información no contrastada o directamente “falsa”.</a:t>
            </a:r>
          </a:p>
          <a:p>
            <a:endParaRPr lang="es-ES" sz="2000" dirty="0">
              <a:solidFill>
                <a:schemeClr val="bg1"/>
              </a:solidFill>
            </a:endParaRPr>
          </a:p>
          <a:p>
            <a:r>
              <a:rPr lang="es-ES" sz="2000" dirty="0">
                <a:solidFill>
                  <a:schemeClr val="bg1"/>
                </a:solidFill>
              </a:rPr>
              <a:t>Para participar se deben seguir una normas de conducta y respeto a los demás.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7CA9CD56-6F96-EA26-4BC2-2468661E1432}"/>
              </a:ext>
            </a:extLst>
          </p:cNvPr>
          <p:cNvSpPr txBox="1"/>
          <p:nvPr/>
        </p:nvSpPr>
        <p:spPr>
          <a:xfrm>
            <a:off x="1143001" y="4318975"/>
            <a:ext cx="99059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/>
              <a:t>ACTIVIDAD: Buscar una wiki de un tema de tu elección. </a:t>
            </a:r>
          </a:p>
        </p:txBody>
      </p:sp>
    </p:spTree>
    <p:extLst>
      <p:ext uri="{BB962C8B-B14F-4D97-AF65-F5344CB8AC3E}">
        <p14:creationId xmlns:p14="http://schemas.microsoft.com/office/powerpoint/2010/main" val="19026620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443908-3AC9-8A62-3FBA-81CFC2247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CF3B7DBE-E3CF-ECEC-ACB7-7CC004C19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9303" y="366810"/>
            <a:ext cx="8249265" cy="512732"/>
          </a:xfrm>
        </p:spPr>
        <p:txBody>
          <a:bodyPr>
            <a:normAutofit fontScale="90000"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COMUNICACIÓN: COMPARTIR INFORMACIÓN</a:t>
            </a:r>
            <a:b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</a:br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uso básico de </a:t>
            </a:r>
            <a:r>
              <a:rPr lang="es-ES" sz="2400" dirty="0" err="1">
                <a:solidFill>
                  <a:schemeClr val="bg1"/>
                </a:solidFill>
                <a:latin typeface="Abadi" panose="020F0502020204030204" pitchFamily="34" charset="0"/>
              </a:rPr>
              <a:t>rr.ss</a:t>
            </a:r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. Como medio de comunicación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78035A86-5E84-1415-CA10-E800E13FB521}"/>
              </a:ext>
            </a:extLst>
          </p:cNvPr>
          <p:cNvSpPr txBox="1"/>
          <p:nvPr/>
        </p:nvSpPr>
        <p:spPr>
          <a:xfrm>
            <a:off x="940331" y="1228397"/>
            <a:ext cx="441122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Una red social, es un servicio de la sociedad de la información que ofrece a los usuarios una plataforma de comunicación a través de internet para que estos generen un perfil con sus datos personales, facilitando la creación de comunidades con base en criterios comunes y permitiendo la comunicación de sus usuarios, de modo que pueden interactuar mediante mensajes, compartir información, imágenes o vídeos, permitiendo que estas publicaciones sean accesibles de forma inmediata por todos los usuarios de su grupo.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FFBAFDE-1FBE-BDE8-EF57-F7270209C5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572104"/>
            <a:ext cx="4816257" cy="344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2842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2" descr="Gráfico con las 15 redes sociales más usadas en 2025.">
            <a:extLst>
              <a:ext uri="{FF2B5EF4-FFF2-40B4-BE49-F238E27FC236}">
                <a16:creationId xmlns:a16="http://schemas.microsoft.com/office/drawing/2014/main" id="{56E787BA-D45D-9B95-3F5C-F1328869BC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E0F670C-5F67-88EF-A894-AD0C8D86A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4428" y="445660"/>
            <a:ext cx="8923143" cy="596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490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3243A680-FBA3-162D-1CEB-EAC5EB6A5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0"/>
            <a:ext cx="54848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7176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FE5A75-FF21-4CF8-1B3D-0E54BD2B42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A03573D5-AB5D-0BC1-CE37-EB833641288E}"/>
              </a:ext>
            </a:extLst>
          </p:cNvPr>
          <p:cNvSpPr txBox="1"/>
          <p:nvPr/>
        </p:nvSpPr>
        <p:spPr>
          <a:xfrm>
            <a:off x="1143001" y="581078"/>
            <a:ext cx="990599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solidFill>
                  <a:schemeClr val="bg1"/>
                </a:solidFill>
              </a:rPr>
              <a:t>Algunas normas de comportamiento en las RRSS son: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Pide permiso antes de subir una foto o un video.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Solicita autorización antes de etiquetar las fotos subidas por otras personas.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Piensa bien antes de publicar algo.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Usa etiquetas positivas.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Ayuda a crear un ambiente agradable.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Valora cuando utilizar mensajes privados o públicos.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Utiliza mayúsculas y minúsculas.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Usa los emoticonos.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Críticas y comentarios.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Respeta la privacidad de otras personas.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No participes en aquello que no te interese.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Conserva una actitud pacífica.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Utiliza los sistemas de denuncia de ser necesario.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Comprueba tu identidad digital.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Sé responsable.</a:t>
            </a:r>
          </a:p>
          <a:p>
            <a:pPr marL="342900" indent="-342900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Consulta tus dudas o problemas.</a:t>
            </a:r>
          </a:p>
          <a:p>
            <a:pPr marL="342900" indent="-342900">
              <a:buFontTx/>
              <a:buChar char="-"/>
            </a:pPr>
            <a:endParaRPr lang="es-ES" sz="2000" dirty="0">
              <a:solidFill>
                <a:schemeClr val="bg1"/>
              </a:solidFill>
            </a:endParaRPr>
          </a:p>
          <a:p>
            <a:pPr algn="ctr"/>
            <a:r>
              <a:rPr lang="es-ES" sz="2000" dirty="0"/>
              <a:t>Normas básicas de respeto y sentido común.</a:t>
            </a:r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2E99E5-35C5-D90A-2271-5BA50B4040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EC6AA7-4CB2-BED5-950F-1CBD6C878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94653" y="386475"/>
            <a:ext cx="6802693" cy="512732"/>
          </a:xfrm>
        </p:spPr>
        <p:txBody>
          <a:bodyPr>
            <a:normAutofit fontScale="90000"/>
          </a:bodyPr>
          <a:lstStyle/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COMUNICACIÓN mediante tecnologías digitales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57EDEB0-6621-16C2-8F33-6555AAC63213}"/>
              </a:ext>
            </a:extLst>
          </p:cNvPr>
          <p:cNvSpPr txBox="1"/>
          <p:nvPr/>
        </p:nvSpPr>
        <p:spPr>
          <a:xfrm>
            <a:off x="1143001" y="1023528"/>
            <a:ext cx="990599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Hasta hace unos años, lo habitual era las reuniones presenciales. El avance de la tecnología, el abaratamiento de los costes y la pandemia, favorecieron el uso de otros medios de comunicación tanto personales como laborales.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CF27EE69-5612-70BA-86B0-59A62FAE4C33}"/>
              </a:ext>
            </a:extLst>
          </p:cNvPr>
          <p:cNvSpPr txBox="1">
            <a:spLocks/>
          </p:cNvSpPr>
          <p:nvPr/>
        </p:nvSpPr>
        <p:spPr>
          <a:xfrm>
            <a:off x="2023293" y="2214922"/>
            <a:ext cx="8145411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COMUNICACIÓN textual: chats, sistemas de mensajería, etcétera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6FEB7575-1D9F-B4BE-1AF8-985DD23BF16A}"/>
              </a:ext>
            </a:extLst>
          </p:cNvPr>
          <p:cNvSpPr txBox="1"/>
          <p:nvPr/>
        </p:nvSpPr>
        <p:spPr>
          <a:xfrm>
            <a:off x="1049595" y="2727654"/>
            <a:ext cx="99059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La comunicación textual es la que se realiza con texto, letras, mediante distintos sistemas de escritura.</a:t>
            </a:r>
          </a:p>
          <a:p>
            <a:pPr algn="just"/>
            <a:r>
              <a:rPr lang="es-ES" sz="2000" i="1" dirty="0">
                <a:solidFill>
                  <a:schemeClr val="bg1"/>
                </a:solidFill>
              </a:rPr>
              <a:t>RAE: “Intercambio de mensajes electrónicos a través de internet que permite establecer una conversación entre dos o más personas”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Los programas de chat más utilizados son: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</a:rPr>
              <a:t>WhatsApp, </a:t>
            </a:r>
            <a:r>
              <a:rPr lang="es-ES" sz="2000" dirty="0" err="1">
                <a:solidFill>
                  <a:schemeClr val="bg1"/>
                </a:solidFill>
              </a:rPr>
              <a:t>Telegram</a:t>
            </a:r>
            <a:r>
              <a:rPr lang="es-ES" sz="2000" dirty="0">
                <a:solidFill>
                  <a:schemeClr val="bg1"/>
                </a:solidFill>
              </a:rPr>
              <a:t>, </a:t>
            </a:r>
            <a:r>
              <a:rPr lang="es-ES" sz="2000" dirty="0" err="1">
                <a:solidFill>
                  <a:schemeClr val="bg1"/>
                </a:solidFill>
              </a:rPr>
              <a:t>Hispachat</a:t>
            </a:r>
            <a:r>
              <a:rPr lang="es-ES" sz="2000" dirty="0">
                <a:solidFill>
                  <a:schemeClr val="bg1"/>
                </a:solidFill>
              </a:rPr>
              <a:t>, </a:t>
            </a:r>
            <a:r>
              <a:rPr lang="es-ES" sz="2000" dirty="0"/>
              <a:t>Casual </a:t>
            </a:r>
            <a:r>
              <a:rPr lang="es-ES" sz="2000" dirty="0" err="1"/>
              <a:t>Dating</a:t>
            </a:r>
            <a:r>
              <a:rPr lang="es-ES" sz="2000" dirty="0"/>
              <a:t>, Badoo, Tinder, </a:t>
            </a:r>
            <a:r>
              <a:rPr lang="es-ES" sz="2000" dirty="0" err="1"/>
              <a:t>Meetic</a:t>
            </a:r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15525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BA382F8-4806-8E55-49C9-7BF87AFD9C88}"/>
              </a:ext>
            </a:extLst>
          </p:cNvPr>
          <p:cNvSpPr txBox="1">
            <a:spLocks/>
          </p:cNvSpPr>
          <p:nvPr/>
        </p:nvSpPr>
        <p:spPr>
          <a:xfrm>
            <a:off x="2278931" y="361723"/>
            <a:ext cx="8145411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COMUNICACIÓN audiovisual: videoconferencia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613615A-AF2E-8706-7E0F-ED68C832551D}"/>
              </a:ext>
            </a:extLst>
          </p:cNvPr>
          <p:cNvSpPr txBox="1"/>
          <p:nvPr/>
        </p:nvSpPr>
        <p:spPr>
          <a:xfrm>
            <a:off x="1305233" y="874455"/>
            <a:ext cx="99059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Algunas de las anteriores aplicaciones incluyen servicios de videoconferencia o videochat. En habiente laboral las más utilizadas son las siguientes:</a:t>
            </a:r>
            <a:endParaRPr lang="es-ES" sz="2000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7530D33-F070-31DB-865F-AC3CF436D3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7168" y="1871401"/>
            <a:ext cx="6957663" cy="3901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5365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AA6B83-EEBD-A80B-6461-2415E99164BA}"/>
              </a:ext>
            </a:extLst>
          </p:cNvPr>
          <p:cNvSpPr txBox="1">
            <a:spLocks/>
          </p:cNvSpPr>
          <p:nvPr/>
        </p:nvSpPr>
        <p:spPr>
          <a:xfrm>
            <a:off x="3833505" y="361723"/>
            <a:ext cx="4524990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Herramientas colaborativas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1EEFCF7-FF95-EC19-80BC-5D4FFE72F94E}"/>
              </a:ext>
            </a:extLst>
          </p:cNvPr>
          <p:cNvSpPr txBox="1"/>
          <p:nvPr/>
        </p:nvSpPr>
        <p:spPr>
          <a:xfrm>
            <a:off x="1049596" y="874455"/>
            <a:ext cx="990599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Son programas para trabajar en equipo que incluyen funciones para gestionar proyectos y tienen como objetivo mejorar el proceso de trabajo.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Tienen funciones específicas para planificar, organizar y analizar tareas.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Estas herramientas son, en general, para uso profesional. Las más conocidas y utilizadas son: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Microsoft 365 y Google </a:t>
            </a:r>
            <a:r>
              <a:rPr lang="es-ES" sz="2000" dirty="0" err="1">
                <a:solidFill>
                  <a:schemeClr val="bg1"/>
                </a:solidFill>
              </a:rPr>
              <a:t>Workspace</a:t>
            </a:r>
            <a:r>
              <a:rPr lang="es-ES" sz="2000" dirty="0">
                <a:solidFill>
                  <a:schemeClr val="bg1"/>
                </a:solidFill>
              </a:rPr>
              <a:t>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11595908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8CE31D-8DCD-72B3-F493-BB80E796AB9A}"/>
              </a:ext>
            </a:extLst>
          </p:cNvPr>
          <p:cNvSpPr txBox="1">
            <a:spLocks/>
          </p:cNvSpPr>
          <p:nvPr/>
        </p:nvSpPr>
        <p:spPr>
          <a:xfrm>
            <a:off x="3647230" y="361723"/>
            <a:ext cx="4897540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Normas de conducta y peligros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4AB41B-DDD2-CCD1-17FE-96FEFDFBE195}"/>
              </a:ext>
            </a:extLst>
          </p:cNvPr>
          <p:cNvSpPr txBox="1"/>
          <p:nvPr/>
        </p:nvSpPr>
        <p:spPr>
          <a:xfrm>
            <a:off x="1049596" y="864623"/>
            <a:ext cx="990599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Además de las vistas con anteriormente, a la hora de compartir información en la red, vamos a citar unas normas de conducta en la red y unas reglas básicas de seguridad: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Normas de conducta en la red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No olvidar nunca que quien lee el mensaje es una persona y tiene sentimientos que podemos ofender.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Seguir los mismos patrones de conducta en internet que en los demás contextos.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Comprobar el entorno para conocer los usos del sitio web.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Respetar el tiempo y ancho de banda de las otras personas.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Mostrar lo mejor de nosotros mismos.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Compartir nuestro conocimiento con la comunidad.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Ayudar a mantener los debates en un ambiente sano e instructivo.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Respetar la privacidad de terceras personas.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No abusar del poder.</a:t>
            </a:r>
          </a:p>
          <a:p>
            <a:pPr marL="342900" indent="-342900" algn="just">
              <a:buFontTx/>
              <a:buChar char="-"/>
            </a:pPr>
            <a:r>
              <a:rPr lang="es-ES" sz="2000" dirty="0">
                <a:solidFill>
                  <a:schemeClr val="bg1"/>
                </a:solidFill>
              </a:rPr>
              <a:t>Perdonar los errores ajenos.</a:t>
            </a:r>
          </a:p>
        </p:txBody>
      </p:sp>
    </p:spTree>
    <p:extLst>
      <p:ext uri="{BB962C8B-B14F-4D97-AF65-F5344CB8AC3E}">
        <p14:creationId xmlns:p14="http://schemas.microsoft.com/office/powerpoint/2010/main" val="12196651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45E5D49-F726-65B7-6F96-46B34AFD0337}"/>
              </a:ext>
            </a:extLst>
          </p:cNvPr>
          <p:cNvSpPr txBox="1"/>
          <p:nvPr/>
        </p:nvSpPr>
        <p:spPr>
          <a:xfrm>
            <a:off x="1143001" y="815461"/>
            <a:ext cx="99059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400" dirty="0">
                <a:solidFill>
                  <a:schemeClr val="bg1"/>
                </a:solidFill>
              </a:rPr>
              <a:t>Las 10 reglas principales de seguridad en internet y qué no hacer online</a:t>
            </a:r>
          </a:p>
          <a:p>
            <a:pPr algn="just"/>
            <a:endParaRPr lang="es-ES" sz="2400" dirty="0">
              <a:solidFill>
                <a:schemeClr val="bg1"/>
              </a:solidFill>
            </a:endParaRP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1.- Publica información personal de forma limitada y profesional.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2.- Mantén la configuración de privacidad activada.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3.- Practica la navegación segura.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4.- Asegúrate de que tu conexión a internet es segura.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5.- Ten cuidado con lo que descargas.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6.- Elige contraseñas seguras.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7.- Realiza compras online en sitios seguros.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8.- Ten cuidado con lo que publicas.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9.- Ten cuidado con quien conoces online.</a:t>
            </a:r>
          </a:p>
          <a:p>
            <a:pPr algn="just"/>
            <a:r>
              <a:rPr lang="es-ES" sz="2400" dirty="0">
                <a:solidFill>
                  <a:schemeClr val="bg1"/>
                </a:solidFill>
              </a:rPr>
              <a:t>10.- Mantén actualizado tu programa antivirus.</a:t>
            </a:r>
          </a:p>
        </p:txBody>
      </p:sp>
    </p:spTree>
    <p:extLst>
      <p:ext uri="{BB962C8B-B14F-4D97-AF65-F5344CB8AC3E}">
        <p14:creationId xmlns:p14="http://schemas.microsoft.com/office/powerpoint/2010/main" val="171403833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B80229-89A3-1B44-BC70-448E747670AA}"/>
              </a:ext>
            </a:extLst>
          </p:cNvPr>
          <p:cNvSpPr txBox="1">
            <a:spLocks/>
          </p:cNvSpPr>
          <p:nvPr/>
        </p:nvSpPr>
        <p:spPr>
          <a:xfrm>
            <a:off x="1049596" y="204407"/>
            <a:ext cx="1790009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ciberacoso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ED1F60D-9E75-00D6-4AF7-A83ED13F2650}"/>
              </a:ext>
            </a:extLst>
          </p:cNvPr>
          <p:cNvSpPr txBox="1"/>
          <p:nvPr/>
        </p:nvSpPr>
        <p:spPr>
          <a:xfrm>
            <a:off x="1049596" y="864623"/>
            <a:ext cx="990599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Es el acoso ejercido mediante internet.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UNICEF y expertos lo definen como: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Es el acoso o intimidación por medio de las tecnologías digitales. Puede ocurrir en las redes sociales, las plataformas de mensajería, las plataformas de juegos y los teléfonos móviles. Es un comportamiento que se repite y que busca atemorizar, enfadar o humillar a otras personas.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Por ejemplo: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Difundir mentiras o publicar fotografías o videos vergonzosos de alguien en las redes sociales.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Enviar mensajes, imágenes o videos hirientes, abusivos o amenazantes a través de plataformas de mensajería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Hacerse pasar por otra persona y enviar mensajes agresivos en nombre de dicha persona o a través de cuentas falsas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La mayoría de las victimas son menores de ahí la importancia de padres y educadores de estar atentos a estas conductas.</a:t>
            </a:r>
          </a:p>
        </p:txBody>
      </p:sp>
    </p:spTree>
    <p:extLst>
      <p:ext uri="{BB962C8B-B14F-4D97-AF65-F5344CB8AC3E}">
        <p14:creationId xmlns:p14="http://schemas.microsoft.com/office/powerpoint/2010/main" val="6209202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396EEB-577F-521D-3687-E25955CDFB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ED86C6C-C713-E49A-AACC-41D96C57D07E}"/>
              </a:ext>
            </a:extLst>
          </p:cNvPr>
          <p:cNvSpPr txBox="1">
            <a:spLocks/>
          </p:cNvSpPr>
          <p:nvPr/>
        </p:nvSpPr>
        <p:spPr>
          <a:xfrm>
            <a:off x="1049596" y="204407"/>
            <a:ext cx="4279488" cy="512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sz="2400" dirty="0">
                <a:solidFill>
                  <a:schemeClr val="bg1"/>
                </a:solidFill>
                <a:latin typeface="Abadi" panose="020F0502020204030204" pitchFamily="34" charset="0"/>
              </a:rPr>
              <a:t>Suplantación de identidad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728ACEE-C295-F37E-CBB2-087DC4DF9D01}"/>
              </a:ext>
            </a:extLst>
          </p:cNvPr>
          <p:cNvSpPr txBox="1"/>
          <p:nvPr/>
        </p:nvSpPr>
        <p:spPr>
          <a:xfrm>
            <a:off x="1049596" y="864623"/>
            <a:ext cx="990599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solidFill>
                  <a:schemeClr val="bg1"/>
                </a:solidFill>
              </a:rPr>
              <a:t>Como su propio nombre indica, consiste en hacerse pasar por otra persona.</a:t>
            </a: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Consiste en hacerse pasar por otra persona para cometer actividades delictivas, tales como fraude o estafas, obtener datos o información sensible o confidencial, </a:t>
            </a:r>
            <a:r>
              <a:rPr lang="es-ES" sz="2000" dirty="0" err="1">
                <a:solidFill>
                  <a:schemeClr val="bg1"/>
                </a:solidFill>
              </a:rPr>
              <a:t>cyberbulling</a:t>
            </a:r>
            <a:r>
              <a:rPr lang="es-ES" sz="2000" dirty="0">
                <a:solidFill>
                  <a:schemeClr val="bg1"/>
                </a:solidFill>
              </a:rPr>
              <a:t>, grooming, etc.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Se puede practicar, accediendo a la cuenta del usuario mediante técnicas e phishing y malware, a través de un perfil falso para hacer creer que es otra persona y hablar con sus conocidos.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  <a:p>
            <a:pPr algn="just"/>
            <a:r>
              <a:rPr lang="es-ES" sz="2000" dirty="0">
                <a:solidFill>
                  <a:schemeClr val="bg1"/>
                </a:solidFill>
              </a:rPr>
              <a:t>La suplantación y ciberacoso son delitos y están castigados con penas de prisión.</a:t>
            </a:r>
          </a:p>
          <a:p>
            <a:pPr algn="just"/>
            <a:endParaRPr lang="es-E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7485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3089B891-51F8-230F-915E-D8E4A3A65D76}"/>
              </a:ext>
            </a:extLst>
          </p:cNvPr>
          <p:cNvSpPr txBox="1"/>
          <p:nvPr/>
        </p:nvSpPr>
        <p:spPr>
          <a:xfrm>
            <a:off x="3434281" y="2390018"/>
            <a:ext cx="53234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 err="1"/>
              <a:t>Tests</a:t>
            </a:r>
            <a:endParaRPr lang="es-ES" sz="6000" dirty="0"/>
          </a:p>
          <a:p>
            <a:pPr algn="ctr"/>
            <a:r>
              <a:rPr lang="es-ES" sz="6000" dirty="0"/>
              <a:t>zzi.</a:t>
            </a:r>
            <a:r>
              <a:rPr lang="es-ES" sz="6000"/>
              <a:t>sh/dnz4796</a:t>
            </a:r>
            <a:endParaRPr lang="es-ES" sz="6000" dirty="0"/>
          </a:p>
        </p:txBody>
      </p:sp>
    </p:spTree>
    <p:extLst>
      <p:ext uri="{BB962C8B-B14F-4D97-AF65-F5344CB8AC3E}">
        <p14:creationId xmlns:p14="http://schemas.microsoft.com/office/powerpoint/2010/main" val="20889224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o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967157_TF45165253" id="{28A1825B-CA0F-4D67-9785-55DD8DA7BCD9}" vid="{0BFE6581-3A41-4C3B-BF41-7EE5BD70DA4B}"/>
    </a:ext>
  </a:extLst>
</a:theme>
</file>

<file path=ppt/theme/theme2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04C6BCC-A38B-4625-90E6-7D3BBA3909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096F0E7-E7B5-406E-8E94-F0043B2AC7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41CBB0-BAA0-4983-8F2B-E10AF3358DA8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Diseño de circuito</Template>
  <TotalTime>2027</TotalTime>
  <Words>1406</Words>
  <Application>Microsoft Office PowerPoint</Application>
  <PresentationFormat>Panorámica</PresentationFormat>
  <Paragraphs>132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7" baseType="lpstr">
      <vt:lpstr>Abadi</vt:lpstr>
      <vt:lpstr>Arial</vt:lpstr>
      <vt:lpstr>Calibri</vt:lpstr>
      <vt:lpstr>Century Gothic</vt:lpstr>
      <vt:lpstr>Tw Cen MT</vt:lpstr>
      <vt:lpstr>Wingdings</vt:lpstr>
      <vt:lpstr>Wingdings 3</vt:lpstr>
      <vt:lpstr>Circuito</vt:lpstr>
      <vt:lpstr>Sector</vt:lpstr>
      <vt:lpstr>ifct46: Competencias  digitales avanzadas</vt:lpstr>
      <vt:lpstr>Presentación de PowerPoint</vt:lpstr>
      <vt:lpstr>COMUNICACIÓN: COMPARTIR INFORMACIÓN</vt:lpstr>
      <vt:lpstr>COMUNICACIÓN: COMPARTIR INFORMACIÓN Foros, wikis, etcétera</vt:lpstr>
      <vt:lpstr>Presentación de PowerPoint</vt:lpstr>
      <vt:lpstr>Presentación de PowerPoint</vt:lpstr>
      <vt:lpstr>COMUNICACIÓN: COMPARTIR INFORMACIÓN uso básico de rr.ss. Como medio de comunicación</vt:lpstr>
      <vt:lpstr>Presentación de PowerPoint</vt:lpstr>
      <vt:lpstr>Presentación de PowerPoint</vt:lpstr>
      <vt:lpstr>Presentación de PowerPoint</vt:lpstr>
      <vt:lpstr>COMUNICACIÓN mediante tecnologías digitales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A646</dc:creator>
  <cp:lastModifiedBy>A646</cp:lastModifiedBy>
  <cp:revision>30</cp:revision>
  <dcterms:created xsi:type="dcterms:W3CDTF">2025-05-08T20:20:21Z</dcterms:created>
  <dcterms:modified xsi:type="dcterms:W3CDTF">2025-11-26T07:57:09Z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