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  <p:sldMasterId id="2147483669" r:id="rId5"/>
  </p:sldMasterIdLst>
  <p:notesMasterIdLst>
    <p:notesMasterId r:id="rId18"/>
  </p:notesMasterIdLst>
  <p:handoutMasterIdLst>
    <p:handoutMasterId r:id="rId19"/>
  </p:handoutMasterIdLst>
  <p:sldIdLst>
    <p:sldId id="261" r:id="rId6"/>
    <p:sldId id="281" r:id="rId7"/>
    <p:sldId id="282" r:id="rId8"/>
    <p:sldId id="291" r:id="rId9"/>
    <p:sldId id="294" r:id="rId10"/>
    <p:sldId id="293" r:id="rId11"/>
    <p:sldId id="295" r:id="rId12"/>
    <p:sldId id="296" r:id="rId13"/>
    <p:sldId id="297" r:id="rId14"/>
    <p:sldId id="298" r:id="rId15"/>
    <p:sldId id="299" r:id="rId16"/>
    <p:sldId id="290" r:id="rId17"/>
  </p:sldIdLst>
  <p:sldSz cx="12192000" cy="6858000"/>
  <p:notesSz cx="6858000" cy="9144000"/>
  <p:defaultTextStyle>
    <a:defPPr rtl="0"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F16E4DAF-8C2B-49F9-A774-A57E495CE2F6}">
          <p14:sldIdLst>
            <p14:sldId id="261"/>
            <p14:sldId id="281"/>
            <p14:sldId id="282"/>
            <p14:sldId id="291"/>
            <p14:sldId id="294"/>
            <p14:sldId id="293"/>
            <p14:sldId id="295"/>
            <p14:sldId id="296"/>
            <p14:sldId id="297"/>
            <p14:sldId id="298"/>
            <p14:sldId id="299"/>
            <p14:sldId id="29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5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66C64CEC-EAFC-4F3E-9D33-CF71373FFF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047B464-9F12-4132-AB18-EF6949F7F47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49A0C4-19E3-4CB7-A0CE-A591ABBE3C4D}" type="datetime1">
              <a:rPr lang="es-ES" smtClean="0"/>
              <a:t>10/11/2025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BA083B1-3BC2-484E-AFAD-070AE8A317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26AA960-F8D2-4942-80CF-768EF78ED99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BC2BC-E3B0-4EB8-B491-5C1109F9CB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7420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803FFA6-7A9A-4C4D-A8DB-853C2EEDFE96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4" name="Marcador de posición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275CD8D-B1D9-4658-A4F0-38CA8D83ED5D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8309802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275CD8D-B1D9-4658-A4F0-38CA8D83ED5D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0730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Imagen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upo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ángulo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3" name="Forma libre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4" name="Forma libre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5" name="Rectángulo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6" name="Forma libre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" name="Forma libre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8" name="Forma libre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9" name="Forma libre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0" name="Forma libre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1" name="Forma libre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2" name="Forma libre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3" name="Forma libre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4" name="Forma libre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5" name="Forma libre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6" name="Forma libre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7" name="Forma libre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8" name="Forma libre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9" name="Forma libre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0" name="Forma libre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1" name="Forma libre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2" name="Forma libre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3" name="Forma libre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4" name="Forma libre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5" name="Forma libre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6" name="Forma libre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7" name="Forma libre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8" name="Forma libre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9" name="Forma libre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0" name="Rectángulo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" name="Forma libre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2" name="Forma libre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3" name="Forma libre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4" name="Forma libre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5" name="Forma libre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" name="Forma libre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" name="Forma libre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8" name="Forma libre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9" name="Forma libre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0" name="Forma libre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" name="Forma libre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2" name="Rectángulo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3" name="Forma libre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4" name="Forma libre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5" name="Forma libre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6" name="Forma libre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7" name="Forma libre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8" name="Forma libre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9" name="Forma libre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0" name="Forma libre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1" name="Forma libre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2" name="Forma libre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3" name="Forma libre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4" name="Forma libre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5" name="Forma libre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rtlCol="0" anchor="b">
            <a:normAutofit/>
          </a:bodyPr>
          <a:lstStyle>
            <a:lvl1pPr algn="l">
              <a:defRPr sz="48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876424" y="3602038"/>
            <a:ext cx="8791575" cy="1655762"/>
          </a:xfrm>
        </p:spPr>
        <p:txBody>
          <a:bodyPr rtlCol="0"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s-ES" noProof="0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 rtlCol="0"/>
          <a:lstStyle/>
          <a:p>
            <a:pPr rtl="0"/>
            <a:fld id="{A0CA0AF3-38EB-4C63-8219-1BB50E1DE642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B6E4BD-E62C-4E2F-937A-C3A4DB855F30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 rtlCol="0"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B54C683-0777-4D8C-AF75-A78D3205BAC8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2BBE8E3-4A21-45D7-A860-DFDA026419EC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6" name="Marcador de posición de contenido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EFD387C-7178-4981-AEA8-6F8B6F75A91E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9E1022B-32BE-4FE1-92B8-C5149277BA50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D2895C-9724-44AD-A1CB-C4CD2333D14A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rtlCol="0" anchor="ctr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4771A7-61FB-45DE-8598-173673CE36D3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2B77F93-129F-44A2-8E92-7F7A3AA89FC7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rtlCol="0" anchor="b">
            <a:normAutofit/>
          </a:bodyPr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C4CEBC-8241-4D36-9AE9-2F7827A2AB82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CF86A2-5975-430E-A6E1-BD589C3F53FA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12" name="Marcador de texto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2E108C3-FC2A-4A8A-AC92-EA51B902A531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  <p:sp>
        <p:nvSpPr>
          <p:cNvPr id="60" name="Cuadro de texto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s-ES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Cuadro de texto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s-ES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62AA30-5A4A-4C4F-90B9-3E19351EA7E7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ítulo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7" name="Marcador de texto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8" name="Marcador de posición de texto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9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0" name="Marcador de posición de texto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1" name="Marcador de posición de texto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2" name="Marcador de posición de texto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EF6314-BF1E-4D9F-B381-C1CADA8C0092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19" name="Marcador de texto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0" name="Marcador de posición de imagen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21" name="Marcador de posición de texto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2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3" name="Marcador de posición de imagen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24" name="Marcador de posición de texto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6" name="Marcador de posición de imagen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27" name="Marcador de posición de texto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A719E82-A331-4C72-B82B-5BADCE141852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95345DB-BC09-4F2D-A950-B5824E6179D5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0DB2A24-9D58-4203-8723-A461A06D087E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0CA0AF3-38EB-4C63-8219-1BB50E1DE642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996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10/11/2025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656338480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B54C683-0777-4D8C-AF75-A78D3205BAC8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6787771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2BBE8E3-4A21-45D7-A860-DFDA026419EC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3328173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8EFD387C-7178-4981-AEA8-6F8B6F75A91E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5626295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9E1022B-32BE-4FE1-92B8-C5149277BA50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3204679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D2895C-9724-44AD-A1CB-C4CD2333D14A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6571064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B4771A7-61FB-45DE-8598-173673CE36D3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3200707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10/11/2025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75383356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10/11/2025</a:t>
            </a:fld>
            <a:endParaRPr lang="es-E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97491342"/>
      </p:ext>
    </p:extLst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10/11/2025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010301134"/>
      </p:ext>
    </p:extLst>
  </p:cSld>
  <p:clrMapOvr>
    <a:masterClrMapping/>
  </p:clrMapOvr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10/11/2025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01065470"/>
      </p:ext>
    </p:extLst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10/11/2025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562812981"/>
      </p:ext>
    </p:extLst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10/11/2025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6162910"/>
      </p:ext>
    </p:extLst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10/11/2025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313668363"/>
      </p:ext>
    </p:extLst>
  </p:cSld>
  <p:clrMapOvr>
    <a:masterClrMapping/>
  </p:clrMapOvr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95345DB-BC09-4F2D-A950-B5824E6179D5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53306770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0DB2A24-9D58-4203-8723-A461A06D087E}" type="datetime1">
              <a:rPr lang="es-ES" noProof="0" smtClean="0"/>
              <a:t>10/11/2025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629468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upo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ángulo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2" name="Forma libre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3" name="Forma libre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4" name="Forma libre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5" name="Forma libre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6" name="Forma libre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7" name="Forma libre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8" name="Forma libre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9" name="Forma libre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0" name="Forma libre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1" name="Forma libre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2" name="Línea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3" name="Forma libre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4" name="Forma libre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5" name="Forma libre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6" name="Forma libre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7" name="Rectángulo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8" name="Forma libre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9" name="Forma libre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0" name="Forma libre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" name="Forma libre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" name="Forma libre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3" name="Forma libre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4" name="Forma libre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5" name="Forma libre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" name="Forma libre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" name="Forma libre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0" name="Grupo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orma libre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" name="Forma libre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" name="Forma libre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4" name="Forma libre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5" name="Forma libre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" name="Forma libre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" name="Forma libre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8" name="Forma libre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9" name="Forma libre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" name="Rectángulo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endParaRPr lang="es-ES" noProof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E95752A-3CB1-471B-A60A-70B55E468DDA}" type="datetime1">
              <a:rPr lang="es-ES" noProof="0" smtClean="0"/>
              <a:t>10/11/2025</a:t>
            </a:fld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fld id="{1E95752A-3CB1-471B-A60A-70B55E468DDA}" type="datetime1">
              <a:rPr lang="es-ES" noProof="0" smtClean="0"/>
              <a:t>10/11/2025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1998548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upo 76">
            <a:extLst>
              <a:ext uri="{FF2B5EF4-FFF2-40B4-BE49-F238E27FC236}">
                <a16:creationId xmlns:a16="http://schemas.microsoft.com/office/drawing/2014/main" id="{AD579530-1077-46B3-BD5C-81BB270A1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78" name="Rectángulo 77">
              <a:extLst>
                <a:ext uri="{FF2B5EF4-FFF2-40B4-BE49-F238E27FC236}">
                  <a16:creationId xmlns:a16="http://schemas.microsoft.com/office/drawing/2014/main" id="{ACBB106A-B366-4349-B59F-E8FBDADD82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pic>
          <p:nvPicPr>
            <p:cNvPr id="79" name="Imagen 2">
              <a:extLst>
                <a:ext uri="{FF2B5EF4-FFF2-40B4-BE49-F238E27FC236}">
                  <a16:creationId xmlns:a16="http://schemas.microsoft.com/office/drawing/2014/main" id="{113FC03B-24E4-4A3F-9626-CC7F6356BC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p14="http://schemas.microsoft.com/office/powerpoint/2010/main" xmlns:a16="http://schemas.microsoft.com/office/drawing/2014/main"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Imagen 4" descr="Primer plano de la tarjeta de circuitos">
            <a:extLst>
              <a:ext uri="{FF2B5EF4-FFF2-40B4-BE49-F238E27FC236}">
                <a16:creationId xmlns:a16="http://schemas.microsoft.com/office/drawing/2014/main" id="{525AE681-57C0-4C44-9E88-A16CDA016EB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30000"/>
          </a:blip>
          <a:srcRect t="6504" b="9202"/>
          <a:stretch/>
        </p:blipFill>
        <p:spPr>
          <a:xfrm>
            <a:off x="-2" y="10"/>
            <a:ext cx="12188389" cy="6857990"/>
          </a:xfrm>
          <a:prstGeom prst="rect">
            <a:avLst/>
          </a:prstGeom>
        </p:spPr>
      </p:pic>
      <p:grpSp>
        <p:nvGrpSpPr>
          <p:cNvPr id="81" name="Grupo 80">
            <a:extLst>
              <a:ext uri="{FF2B5EF4-FFF2-40B4-BE49-F238E27FC236}">
                <a16:creationId xmlns:a16="http://schemas.microsoft.com/office/drawing/2014/main" id="{83F79A5F-63B5-4802-B39B-BF0F89DDDA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5895" y="2235200"/>
            <a:ext cx="10982062" cy="2396067"/>
            <a:chOff x="605895" y="2235200"/>
            <a:chExt cx="10982062" cy="2396067"/>
          </a:xfrm>
        </p:grpSpPr>
        <p:sp>
          <p:nvSpPr>
            <p:cNvPr id="82" name="Rectángulo con esquinas opuestas redondeadas 7">
              <a:extLst>
                <a:ext uri="{FF2B5EF4-FFF2-40B4-BE49-F238E27FC236}">
                  <a16:creationId xmlns:a16="http://schemas.microsoft.com/office/drawing/2014/main" id="{00D14BF7-A799-4EDA-8C19-CED0B8EC5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82333" y="2235200"/>
              <a:ext cx="7027334" cy="2396067"/>
            </a:xfrm>
            <a:prstGeom prst="round2DiagRect">
              <a:avLst>
                <a:gd name="adj1" fmla="val 9246"/>
                <a:gd name="adj2" fmla="val 0"/>
              </a:avLst>
            </a:prstGeom>
            <a:solidFill>
              <a:schemeClr val="bg1">
                <a:alpha val="80000"/>
              </a:schemeClr>
            </a:solidFill>
            <a:ln w="19050" cap="sq">
              <a:solidFill>
                <a:schemeClr val="tx2">
                  <a:alpha val="60000"/>
                </a:schemeClr>
              </a:solidFill>
              <a:miter lim="800000"/>
            </a:ln>
            <a:effectLst>
              <a:outerShdw blurRad="889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grpSp>
          <p:nvGrpSpPr>
            <p:cNvPr id="83" name="Grupo 82">
              <a:extLst>
                <a:ext uri="{FF2B5EF4-FFF2-40B4-BE49-F238E27FC236}">
                  <a16:creationId xmlns:a16="http://schemas.microsoft.com/office/drawing/2014/main" id="{AF292344-73C8-4E53-85C0-8CDB23EB53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5895" y="2900097"/>
              <a:ext cx="10982062" cy="1211524"/>
              <a:chOff x="605895" y="2900097"/>
              <a:chExt cx="10982062" cy="1211524"/>
            </a:xfrm>
          </p:grpSpPr>
          <p:sp>
            <p:nvSpPr>
              <p:cNvPr id="84" name="Forma libre 32">
                <a:extLst>
                  <a:ext uri="{FF2B5EF4-FFF2-40B4-BE49-F238E27FC236}">
                    <a16:creationId xmlns:a16="http://schemas.microsoft.com/office/drawing/2014/main" id="{4781E776-A0A7-4FB6-958B-8389BBA569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9653587" y="33797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5" name="Forma libre 33">
                <a:extLst>
                  <a:ext uri="{FF2B5EF4-FFF2-40B4-BE49-F238E27FC236}">
                    <a16:creationId xmlns:a16="http://schemas.microsoft.com/office/drawing/2014/main" id="{0F004D56-F177-45BC-8965-B72DB88A08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078244" y="33107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6" name="Forma libre 34">
                <a:extLst>
                  <a:ext uri="{FF2B5EF4-FFF2-40B4-BE49-F238E27FC236}">
                    <a16:creationId xmlns:a16="http://schemas.microsoft.com/office/drawing/2014/main" id="{5F2F1F83-817B-4678-B0AE-8FFDC49FC8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1146631" y="35742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7" name="Forma libre 37">
                <a:extLst>
                  <a:ext uri="{FF2B5EF4-FFF2-40B4-BE49-F238E27FC236}">
                    <a16:creationId xmlns:a16="http://schemas.microsoft.com/office/drawing/2014/main" id="{F908EB47-32F4-4E82-BF56-FD25BB0747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230644" y="30345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8" name="Forma libre 35">
                <a:extLst>
                  <a:ext uri="{FF2B5EF4-FFF2-40B4-BE49-F238E27FC236}">
                    <a16:creationId xmlns:a16="http://schemas.microsoft.com/office/drawing/2014/main" id="{0966000D-B975-4E8A-9BF2-EACF216405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034587" y="25627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9" name="Forma libre 36">
                <a:extLst>
                  <a:ext uri="{FF2B5EF4-FFF2-40B4-BE49-F238E27FC236}">
                    <a16:creationId xmlns:a16="http://schemas.microsoft.com/office/drawing/2014/main" id="{A9554499-6796-4AEE-B012-34A5B9A585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747375" y="32326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0" name="Forma libre 38">
                <a:extLst>
                  <a:ext uri="{FF2B5EF4-FFF2-40B4-BE49-F238E27FC236}">
                    <a16:creationId xmlns:a16="http://schemas.microsoft.com/office/drawing/2014/main" id="{9DD40864-34BD-491F-B591-180E7B32C1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1399044" y="30953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1" name="Forma libre 39">
                <a:extLst>
                  <a:ext uri="{FF2B5EF4-FFF2-40B4-BE49-F238E27FC236}">
                    <a16:creationId xmlns:a16="http://schemas.microsoft.com/office/drawing/2014/main" id="{2623F54C-4373-4D30-90DB-3129BDDF54A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353675" y="21531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" name="Forma libre 40">
                <a:extLst>
                  <a:ext uri="{FF2B5EF4-FFF2-40B4-BE49-F238E27FC236}">
                    <a16:creationId xmlns:a16="http://schemas.microsoft.com/office/drawing/2014/main" id="{1FF42884-D4B2-462F-9FA7-4FA8925322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848850" y="33088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3" name="Rectángulo 41">
                <a:extLst>
                  <a:ext uri="{FF2B5EF4-FFF2-40B4-BE49-F238E27FC236}">
                    <a16:creationId xmlns:a16="http://schemas.microsoft.com/office/drawing/2014/main" id="{27F4D4BA-37F5-4D54-BDFF-733F621D5D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721056" y="32842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4" name="Forma libre 32">
                <a:extLst>
                  <a:ext uri="{FF2B5EF4-FFF2-40B4-BE49-F238E27FC236}">
                    <a16:creationId xmlns:a16="http://schemas.microsoft.com/office/drawing/2014/main" id="{29E4A0E5-0441-4563-A947-12A5781105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2122751" y="35321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5" name="Forma libre 33">
                <a:extLst>
                  <a:ext uri="{FF2B5EF4-FFF2-40B4-BE49-F238E27FC236}">
                    <a16:creationId xmlns:a16="http://schemas.microsoft.com/office/drawing/2014/main" id="{4A8D89B4-AD1B-410A-870B-1042E075A0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958445" y="34631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6" name="Forma libre 34">
                <a:extLst>
                  <a:ext uri="{FF2B5EF4-FFF2-40B4-BE49-F238E27FC236}">
                    <a16:creationId xmlns:a16="http://schemas.microsoft.com/office/drawing/2014/main" id="{DFC54570-9F45-44E6-AC94-4B3192D44B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858308" y="37266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7" name="Forma libre 37">
                <a:extLst>
                  <a:ext uri="{FF2B5EF4-FFF2-40B4-BE49-F238E27FC236}">
                    <a16:creationId xmlns:a16="http://schemas.microsoft.com/office/drawing/2014/main" id="{A976F76C-4BBB-4CD4-9270-5E4E8802BF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658407" y="31869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8" name="Forma libre 35">
                <a:extLst>
                  <a:ext uri="{FF2B5EF4-FFF2-40B4-BE49-F238E27FC236}">
                    <a16:creationId xmlns:a16="http://schemas.microsoft.com/office/drawing/2014/main" id="{06081E5F-35E2-4E9E-A0DA-9E2F769C4C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860814" y="27151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9" name="Forma libre 36">
                <a:extLst>
                  <a:ext uri="{FF2B5EF4-FFF2-40B4-BE49-F238E27FC236}">
                    <a16:creationId xmlns:a16="http://schemas.microsoft.com/office/drawing/2014/main" id="{7B7B4F78-1391-433D-AAE5-0FA8B8EE18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289314" y="33850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0" name="Forma libre 38">
                <a:extLst>
                  <a:ext uri="{FF2B5EF4-FFF2-40B4-BE49-F238E27FC236}">
                    <a16:creationId xmlns:a16="http://schemas.microsoft.com/office/drawing/2014/main" id="{EF63F42B-29ED-4285-99D1-5FA657DA929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605895" y="32477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1" name="Forma libre 39">
                <a:extLst>
                  <a:ext uri="{FF2B5EF4-FFF2-40B4-BE49-F238E27FC236}">
                    <a16:creationId xmlns:a16="http://schemas.microsoft.com/office/drawing/2014/main" id="{EB7A6053-A7CF-4785-B396-6F70D6EBE9B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532202" y="23055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" name="Forma libre 40">
                <a:extLst>
                  <a:ext uri="{FF2B5EF4-FFF2-40B4-BE49-F238E27FC236}">
                    <a16:creationId xmlns:a16="http://schemas.microsoft.com/office/drawing/2014/main" id="{E6337518-A10D-47A5-BD86-6D1F3FAF3C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154501" y="34612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3" name="Rectángulo 41">
                <a:extLst>
                  <a:ext uri="{FF2B5EF4-FFF2-40B4-BE49-F238E27FC236}">
                    <a16:creationId xmlns:a16="http://schemas.microsoft.com/office/drawing/2014/main" id="{7591C37F-6498-4992-992D-D413A84752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448983" y="34366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ED476017-D224-40AE-B921-6752545015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3870" y="2344470"/>
            <a:ext cx="9452149" cy="1367896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es-ES" dirty="0"/>
              <a:t>ifct46: </a:t>
            </a:r>
            <a:r>
              <a:rPr lang="es-ES" cap="none" dirty="0">
                <a:latin typeface="Arial" panose="020B0604020202020204" pitchFamily="34" charset="0"/>
                <a:cs typeface="Arial" panose="020B0604020202020204" pitchFamily="34" charset="0"/>
              </a:rPr>
              <a:t>Competencias </a:t>
            </a:r>
            <a:br>
              <a:rPr lang="es-ES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cap="none" dirty="0">
                <a:latin typeface="Arial" panose="020B0604020202020204" pitchFamily="34" charset="0"/>
                <a:cs typeface="Arial" panose="020B0604020202020204" pitchFamily="34" charset="0"/>
              </a:rPr>
              <a:t>digitales avanzadas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1F013D4-CBD9-4FC1-AF91-2301A70448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1" y="3806821"/>
            <a:ext cx="6857999" cy="748246"/>
          </a:xfrm>
        </p:spPr>
        <p:txBody>
          <a:bodyPr rtlCol="0">
            <a:normAutofit fontScale="85000" lnSpcReduction="20000"/>
          </a:bodyPr>
          <a:lstStyle/>
          <a:p>
            <a:pPr algn="ctr" rtl="0"/>
            <a:r>
              <a:rPr lang="es-ES" dirty="0"/>
              <a:t>Ignacio Celdrán</a:t>
            </a:r>
          </a:p>
          <a:p>
            <a:pPr algn="ctr" rtl="0"/>
            <a:r>
              <a:rPr lang="es-ES" dirty="0"/>
              <a:t>Ing. </a:t>
            </a:r>
            <a:r>
              <a:rPr lang="es-ES" dirty="0" err="1"/>
              <a:t>Informatico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37192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7B10F7-E0CA-4AC1-0B87-E0175709E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1D103AB1-E985-8EB3-69C8-7F4F708758B9}"/>
              </a:ext>
            </a:extLst>
          </p:cNvPr>
          <p:cNvSpPr txBox="1"/>
          <p:nvPr/>
        </p:nvSpPr>
        <p:spPr>
          <a:xfrm>
            <a:off x="4084999" y="1906836"/>
            <a:ext cx="4022001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s-ES" dirty="0"/>
          </a:p>
          <a:p>
            <a:r>
              <a:rPr lang="es-ES" sz="28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Seguridad.</a:t>
            </a:r>
            <a:r>
              <a:rPr lang="es-ES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del ordenador.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Antivirus.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Antimalware.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Firewall.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del dispositivo móvil.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 la red de datos. 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FB267311-02E6-B423-A911-3E548ACD44FA}"/>
              </a:ext>
            </a:extLst>
          </p:cNvPr>
          <p:cNvSpPr txBox="1">
            <a:spLocks/>
          </p:cNvSpPr>
          <p:nvPr/>
        </p:nvSpPr>
        <p:spPr>
          <a:xfrm>
            <a:off x="3960203" y="558016"/>
            <a:ext cx="3259247" cy="69125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cap="none" dirty="0">
                <a:solidFill>
                  <a:schemeClr val="bg1"/>
                </a:solidFill>
                <a:latin typeface="Abadi" panose="020F0502020204030204" pitchFamily="34" charset="0"/>
                <a:ea typeface="+mn-ea"/>
                <a:cs typeface="+mn-cs"/>
              </a:rPr>
              <a:t>Índice del curso</a:t>
            </a:r>
          </a:p>
        </p:txBody>
      </p:sp>
    </p:spTree>
    <p:extLst>
      <p:ext uri="{BB962C8B-B14F-4D97-AF65-F5344CB8AC3E}">
        <p14:creationId xmlns:p14="http://schemas.microsoft.com/office/powerpoint/2010/main" val="292037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AB1170-3639-6ACA-0272-F338E3342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9718" y="347574"/>
            <a:ext cx="6112564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Seguridad: 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del ordenador.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AB37175-DA71-58A6-9A56-261CB5ECC4DC}"/>
              </a:ext>
            </a:extLst>
          </p:cNvPr>
          <p:cNvSpPr txBox="1"/>
          <p:nvPr/>
        </p:nvSpPr>
        <p:spPr>
          <a:xfrm>
            <a:off x="1294646" y="1131683"/>
            <a:ext cx="990599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La seguridad del ordenador se debe tratar desde 2 puntos de vista:</a:t>
            </a:r>
          </a:p>
          <a:p>
            <a:r>
              <a:rPr lang="es-ES" sz="2000" b="1" i="1" dirty="0">
                <a:solidFill>
                  <a:schemeClr val="bg1"/>
                </a:solidFill>
              </a:rPr>
              <a:t>Protección del Hardware</a:t>
            </a:r>
            <a:r>
              <a:rPr lang="es-ES" sz="2000" dirty="0">
                <a:solidFill>
                  <a:schemeClr val="bg1"/>
                </a:solidFill>
              </a:rPr>
              <a:t>; evitar daños que afecten al equipo, provocan pérdidas o deterioros.</a:t>
            </a:r>
          </a:p>
          <a:p>
            <a:r>
              <a:rPr lang="es-ES" sz="2000" dirty="0">
                <a:solidFill>
                  <a:schemeClr val="bg1"/>
                </a:solidFill>
              </a:rPr>
              <a:t>	Evitar golpes, temperaturas altas/bajas, cortes eléctricos.</a:t>
            </a:r>
          </a:p>
          <a:p>
            <a:r>
              <a:rPr lang="es-ES" sz="2000" b="1" i="1" dirty="0">
                <a:solidFill>
                  <a:schemeClr val="bg1"/>
                </a:solidFill>
              </a:rPr>
              <a:t>Protección frente software</a:t>
            </a:r>
            <a:r>
              <a:rPr lang="es-ES" sz="2000" dirty="0">
                <a:solidFill>
                  <a:schemeClr val="bg1"/>
                </a:solidFill>
              </a:rPr>
              <a:t>; programas externos que suelen provocar daño y casi siempre con fines delictivos. </a:t>
            </a:r>
          </a:p>
          <a:p>
            <a:r>
              <a:rPr lang="es-ES" sz="2000" dirty="0">
                <a:solidFill>
                  <a:schemeClr val="bg1"/>
                </a:solidFill>
              </a:rPr>
              <a:t>Tener el equipo actualizado es VITAL.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r>
              <a:rPr lang="es-ES" sz="2000" dirty="0">
                <a:solidFill>
                  <a:schemeClr val="bg1"/>
                </a:solidFill>
              </a:rPr>
              <a:t>Aun tomando las medidas óptimas, siempre estamos expuestos a amenazas externas, de la red como de dispositivos.</a:t>
            </a:r>
          </a:p>
          <a:p>
            <a:r>
              <a:rPr lang="es-ES" sz="2000" dirty="0">
                <a:solidFill>
                  <a:schemeClr val="bg1"/>
                </a:solidFill>
              </a:rPr>
              <a:t>Definiciones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Ciberseguridad; protección de sistemas, redes y programas de ataques digitales.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Virus; programa que de forma fraudulenta se introduce en el equipo para afectar a la información.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Malware; software malicioso.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Antivirus; programa que detecta y neutraliza virus.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Antimalware; programa para detectar y eliminar  malware.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Firewall; elemento de seguridad de red que permite monitorear el trafico, impidiendo entradas o salidas específicas.</a:t>
            </a:r>
          </a:p>
          <a:p>
            <a:endParaRPr lang="es-E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800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FF986-E65C-85EC-415D-9C4CDC2A7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8AEC67-164A-2298-8921-86E006784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9718" y="347574"/>
            <a:ext cx="6112564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Seguridad: 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del ordenador.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54A36DA-425D-2D1A-0AA8-7961C99E1D37}"/>
              </a:ext>
            </a:extLst>
          </p:cNvPr>
          <p:cNvSpPr txBox="1"/>
          <p:nvPr/>
        </p:nvSpPr>
        <p:spPr>
          <a:xfrm>
            <a:off x="1294646" y="1131683"/>
            <a:ext cx="990599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El concepto de malware es más amplio que el de virus, análogamente antimalware es más general que antivirus.</a:t>
            </a:r>
          </a:p>
          <a:p>
            <a:r>
              <a:rPr lang="es-ES" sz="2000" dirty="0">
                <a:solidFill>
                  <a:schemeClr val="bg1"/>
                </a:solidFill>
              </a:rPr>
              <a:t>Los SO suelen traer incorporados sistemas de protección.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b="1" dirty="0">
                <a:solidFill>
                  <a:schemeClr val="bg1"/>
                </a:solidFill>
              </a:rPr>
              <a:t>Antivirus o antimalware</a:t>
            </a:r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Por lo general un antivirus suele ser antimalware, a la hora de elegir uno, tenemos que considerar que incluyan las funcionalidades de los antimalware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Para revisar que antivirus es más adecuado utilizaremos la organización AV-TEST, una organización independiente que analiza y publica sus resultados, de los antivirus para Windows y Android.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Dispone de laboratorios para someter a los antivirus a pruebas realistas.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En el caso de Windows el análisis es mensual.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En el caso de Mac el análisis semestral.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En el caso de Android el análisis es bimensual.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348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CCE7C-25C4-5491-DF74-FF0A0F2972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D9594C-3DD6-61FC-21BD-E37148CE0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9718" y="347574"/>
            <a:ext cx="6112564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Seguridad: 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del ordenador.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4FF788B-9198-6599-5A50-DEA7C60E75F3}"/>
              </a:ext>
            </a:extLst>
          </p:cNvPr>
          <p:cNvSpPr txBox="1"/>
          <p:nvPr/>
        </p:nvSpPr>
        <p:spPr>
          <a:xfrm>
            <a:off x="1294646" y="1131683"/>
            <a:ext cx="99059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Para Windows, se someten los antivirus a varias pruebas diferentes:</a:t>
            </a:r>
          </a:p>
          <a:p>
            <a:r>
              <a:rPr lang="es-ES" sz="2000" b="1" i="1" dirty="0">
                <a:solidFill>
                  <a:schemeClr val="bg1"/>
                </a:solidFill>
              </a:rPr>
              <a:t>Protección:</a:t>
            </a:r>
            <a:r>
              <a:rPr lang="es-ES" sz="2000" dirty="0">
                <a:solidFill>
                  <a:schemeClr val="bg1"/>
                </a:solidFill>
              </a:rPr>
              <a:t> Se comprueba la protección frente al malware y virus más actuales.</a:t>
            </a:r>
          </a:p>
          <a:p>
            <a:r>
              <a:rPr lang="es-ES" sz="2000" b="1" i="1" dirty="0">
                <a:solidFill>
                  <a:schemeClr val="bg1"/>
                </a:solidFill>
              </a:rPr>
              <a:t>Rendimiento:</a:t>
            </a:r>
            <a:r>
              <a:rPr lang="es-ES" sz="2000" dirty="0">
                <a:solidFill>
                  <a:schemeClr val="bg1"/>
                </a:solidFill>
              </a:rPr>
              <a:t> Se analiza el impacto o ralentización que genera el programa en el equipo.</a:t>
            </a:r>
          </a:p>
          <a:p>
            <a:r>
              <a:rPr lang="es-ES" sz="2000" b="1" i="1" dirty="0">
                <a:solidFill>
                  <a:schemeClr val="bg1"/>
                </a:solidFill>
              </a:rPr>
              <a:t>Funciones extras:</a:t>
            </a:r>
            <a:r>
              <a:rPr lang="es-ES" sz="2000" dirty="0">
                <a:solidFill>
                  <a:schemeClr val="bg1"/>
                </a:solidFill>
              </a:rPr>
              <a:t> Funciones de protección adicionales si existen.</a:t>
            </a:r>
          </a:p>
          <a:p>
            <a:endParaRPr lang="es-ES" sz="2000" b="1" i="1" dirty="0">
              <a:solidFill>
                <a:schemeClr val="bg1"/>
              </a:solidFill>
            </a:endParaRPr>
          </a:p>
          <a:p>
            <a:endParaRPr lang="es-ES" sz="2000" b="1" i="1" dirty="0">
              <a:solidFill>
                <a:schemeClr val="bg1"/>
              </a:solidFill>
            </a:endParaRP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985AA0C-2057-4B74-BB91-3AA7FD87F4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2710"/>
          <a:stretch>
            <a:fillRect/>
          </a:stretch>
        </p:blipFill>
        <p:spPr>
          <a:xfrm>
            <a:off x="155576" y="2699615"/>
            <a:ext cx="5895599" cy="392890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00AF703-D81A-7780-192F-EAFD69F6C4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7143"/>
          <a:stretch>
            <a:fillRect/>
          </a:stretch>
        </p:blipFill>
        <p:spPr>
          <a:xfrm>
            <a:off x="6131860" y="3215823"/>
            <a:ext cx="5895599" cy="293914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F60E946-6B0E-8B9A-EBA1-551C70EF85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2784"/>
          <a:stretch>
            <a:fillRect/>
          </a:stretch>
        </p:blipFill>
        <p:spPr>
          <a:xfrm>
            <a:off x="6131860" y="2708580"/>
            <a:ext cx="5895599" cy="49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523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0FAD3-39AA-6A85-B27A-6D1673483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A49197-4757-F77E-6238-C1C698E30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9718" y="347574"/>
            <a:ext cx="6112564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Seguridad: 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del ordenador.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00D257B-70BB-9A38-D087-0A60806E6791}"/>
              </a:ext>
            </a:extLst>
          </p:cNvPr>
          <p:cNvSpPr txBox="1"/>
          <p:nvPr/>
        </p:nvSpPr>
        <p:spPr>
          <a:xfrm>
            <a:off x="1294646" y="1131683"/>
            <a:ext cx="990599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¿Cómo podemos elegir el más adecuado?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r>
              <a:rPr lang="es-ES" sz="2000" dirty="0">
                <a:solidFill>
                  <a:schemeClr val="bg1"/>
                </a:solidFill>
              </a:rPr>
              <a:t>La opción más fácil es quedarse con </a:t>
            </a:r>
            <a:r>
              <a:rPr lang="es-ES" sz="2000" i="1" u="sng" dirty="0">
                <a:solidFill>
                  <a:schemeClr val="bg1"/>
                </a:solidFill>
              </a:rPr>
              <a:t>Windows Defender</a:t>
            </a:r>
            <a:r>
              <a:rPr lang="es-ES" sz="2000" dirty="0">
                <a:solidFill>
                  <a:schemeClr val="bg1"/>
                </a:solidFill>
              </a:rPr>
              <a:t> que ofrece un buen resultado a coste, pero si optamos por una solución de pago o gratuita se tiene que tener en cuenta:</a:t>
            </a:r>
          </a:p>
          <a:p>
            <a:endParaRPr lang="es-ES" sz="2000" i="1" u="sng" dirty="0">
              <a:solidFill>
                <a:schemeClr val="bg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b="1" i="1" dirty="0">
                <a:solidFill>
                  <a:schemeClr val="bg1"/>
                </a:solidFill>
              </a:rPr>
              <a:t>Aprovechar la prueba gratis.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b="1" i="1" dirty="0">
                <a:solidFill>
                  <a:schemeClr val="bg1"/>
                </a:solidFill>
              </a:rPr>
              <a:t>Funciones necesarias.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b="1" i="1" dirty="0">
                <a:solidFill>
                  <a:schemeClr val="bg1"/>
                </a:solidFill>
              </a:rPr>
              <a:t>Dispositivos compatibles.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b="1" i="1" dirty="0">
                <a:solidFill>
                  <a:schemeClr val="bg1"/>
                </a:solidFill>
              </a:rPr>
              <a:t>Exigencia para el sistema.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b="1" i="1" dirty="0">
                <a:solidFill>
                  <a:schemeClr val="bg1"/>
                </a:solidFill>
              </a:rPr>
              <a:t>Interfaz intuitiva.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b="1" i="1" dirty="0">
                <a:solidFill>
                  <a:schemeClr val="bg1"/>
                </a:solidFill>
              </a:rPr>
              <a:t>Actualizaciones.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b="1" dirty="0">
                <a:solidFill>
                  <a:schemeClr val="bg1"/>
                </a:solidFill>
              </a:rPr>
              <a:t>Windows Defender</a:t>
            </a:r>
            <a:r>
              <a:rPr lang="es-ES" sz="2000" dirty="0">
                <a:solidFill>
                  <a:schemeClr val="bg1"/>
                </a:solidFill>
              </a:rPr>
              <a:t>; Seguridad de gratuita integrada con el sistema operativo Windows. Ha ido mejorando hasta el punto de ser más que suficiente para la mayoría de los usuarios. Visto el análisis.</a:t>
            </a:r>
          </a:p>
          <a:p>
            <a:pPr algn="ctr"/>
            <a:endParaRPr lang="es-ES" sz="2000" b="1" dirty="0"/>
          </a:p>
          <a:p>
            <a:pPr algn="ctr"/>
            <a:r>
              <a:rPr lang="es-ES" sz="2000" b="1" dirty="0"/>
              <a:t>https://www.av-test.org/es/antivirus/usuarios-finales-windows/proveedor/microsoft/</a:t>
            </a:r>
          </a:p>
        </p:txBody>
      </p:sp>
    </p:spTree>
    <p:extLst>
      <p:ext uri="{BB962C8B-B14F-4D97-AF65-F5344CB8AC3E}">
        <p14:creationId xmlns:p14="http://schemas.microsoft.com/office/powerpoint/2010/main" val="3578678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12535-5B4A-DEEE-17E7-0F38E33F6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37EE3A-EA27-AA8A-EC86-9C94D56ED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9718" y="347574"/>
            <a:ext cx="6112564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Seguridad: 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del ordenador.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66B79D8-5CBA-FAB7-34E8-CE4BAB377D35}"/>
              </a:ext>
            </a:extLst>
          </p:cNvPr>
          <p:cNvSpPr txBox="1"/>
          <p:nvPr/>
        </p:nvSpPr>
        <p:spPr>
          <a:xfrm>
            <a:off x="1294646" y="1131683"/>
            <a:ext cx="990599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Firewall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Firewall: Solución diseñada para proteger el ordenador que pueden complementarse o integrarse en un antivirus. Es un sistema de seguridad para bloquear accesos no autorizados a un ordenador mientras sigue permitiendo la comunicación del equipo con otros servicios autorizados. Puede tratarse de dispositivos físicos o programas instalados en el equipo.</a:t>
            </a:r>
          </a:p>
          <a:p>
            <a:pPr algn="just"/>
            <a:endParaRPr lang="es-ES" sz="2000" dirty="0"/>
          </a:p>
          <a:p>
            <a:pPr algn="just"/>
            <a:endParaRPr lang="es-ES" sz="2000" dirty="0">
              <a:solidFill>
                <a:schemeClr val="bg1"/>
              </a:solidFill>
            </a:endParaRPr>
          </a:p>
        </p:txBody>
      </p:sp>
      <p:pic>
        <p:nvPicPr>
          <p:cNvPr id="1026" name="Picture 2" descr="Firewall - Antiun">
            <a:extLst>
              <a:ext uri="{FF2B5EF4-FFF2-40B4-BE49-F238E27FC236}">
                <a16:creationId xmlns:a16="http://schemas.microsoft.com/office/drawing/2014/main" id="{9C7AFBD1-30AE-7F1C-CF63-B49B37DA8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391" y="2615143"/>
            <a:ext cx="7145218" cy="302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2097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3CE567-1EF2-F625-1E33-ABB7AB328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889A04-9AB7-0337-F393-D99B182AC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9718" y="347574"/>
            <a:ext cx="6112564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Seguridad: 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del ordenador.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C6E8107-ABBB-0E0C-2225-FD1C9438575D}"/>
              </a:ext>
            </a:extLst>
          </p:cNvPr>
          <p:cNvSpPr txBox="1"/>
          <p:nvPr/>
        </p:nvSpPr>
        <p:spPr>
          <a:xfrm>
            <a:off x="1143001" y="1024106"/>
            <a:ext cx="990599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Cómo funcionan los cortafuegos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Los cortafuegos pueden ser de dos tipos, software o hardware o una combinación de ambos. Son muy buenos para ataques exteriores, en redes internas. Pero no protegen de ataques por otros medios (correos, </a:t>
            </a:r>
            <a:r>
              <a:rPr lang="es-ES" sz="2000" dirty="0" err="1">
                <a:solidFill>
                  <a:schemeClr val="bg1"/>
                </a:solidFill>
              </a:rPr>
              <a:t>sms</a:t>
            </a:r>
            <a:r>
              <a:rPr lang="es-ES" sz="2000" dirty="0">
                <a:solidFill>
                  <a:schemeClr val="bg1"/>
                </a:solidFill>
              </a:rPr>
              <a:t>, </a:t>
            </a:r>
            <a:r>
              <a:rPr lang="es-ES" sz="2000" dirty="0" err="1">
                <a:solidFill>
                  <a:schemeClr val="bg1"/>
                </a:solidFill>
              </a:rPr>
              <a:t>etc</a:t>
            </a:r>
            <a:r>
              <a:rPr lang="es-ES" sz="2000" dirty="0">
                <a:solidFill>
                  <a:schemeClr val="bg1"/>
                </a:solidFill>
              </a:rPr>
              <a:t>).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Los más populares a nivel de usuario son los basados en software, programas que además suelen actuar de antivirus/antimalware.  Su desventaja es que solo protegen de manera individual a cada equipo en el que esté instalado.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Los FW se sitúan en ter la red e internet, bloquea el tráfico no permitido o peligroso.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Los SSOO incorporan soluciones antivirus y firewall, pero también podemos adquirir uno.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Firewall gratuitos son: </a:t>
            </a:r>
            <a:r>
              <a:rPr lang="es-ES" sz="2000" dirty="0" err="1">
                <a:solidFill>
                  <a:schemeClr val="bg1"/>
                </a:solidFill>
              </a:rPr>
              <a:t>ZoneAlarm</a:t>
            </a:r>
            <a:r>
              <a:rPr lang="es-ES" sz="2000" dirty="0">
                <a:solidFill>
                  <a:schemeClr val="bg1"/>
                </a:solidFill>
              </a:rPr>
              <a:t>, </a:t>
            </a:r>
            <a:r>
              <a:rPr lang="es-ES" sz="2000" dirty="0" err="1">
                <a:solidFill>
                  <a:schemeClr val="bg1"/>
                </a:solidFill>
              </a:rPr>
              <a:t>Comodo</a:t>
            </a:r>
            <a:r>
              <a:rPr lang="es-ES" sz="2000" dirty="0">
                <a:solidFill>
                  <a:schemeClr val="bg1"/>
                </a:solidFill>
              </a:rPr>
              <a:t> firewall, </a:t>
            </a:r>
            <a:r>
              <a:rPr lang="es-ES" sz="2000" dirty="0" err="1">
                <a:solidFill>
                  <a:schemeClr val="bg1"/>
                </a:solidFill>
              </a:rPr>
              <a:t>TinyWall</a:t>
            </a:r>
            <a:r>
              <a:rPr lang="es-ES" sz="2000" dirty="0">
                <a:solidFill>
                  <a:schemeClr val="bg1"/>
                </a:solidFill>
              </a:rPr>
              <a:t>, </a:t>
            </a:r>
            <a:r>
              <a:rPr lang="es-ES" sz="2000" dirty="0" err="1">
                <a:solidFill>
                  <a:schemeClr val="bg1"/>
                </a:solidFill>
              </a:rPr>
              <a:t>NetDefender</a:t>
            </a:r>
            <a:r>
              <a:rPr lang="es-ES" sz="2000" dirty="0">
                <a:solidFill>
                  <a:schemeClr val="bg1"/>
                </a:solidFill>
              </a:rPr>
              <a:t>, </a:t>
            </a:r>
            <a:r>
              <a:rPr lang="es-ES" sz="2000" dirty="0" err="1">
                <a:solidFill>
                  <a:schemeClr val="bg1"/>
                </a:solidFill>
              </a:rPr>
              <a:t>Glasswire</a:t>
            </a:r>
            <a:r>
              <a:rPr lang="es-ES" sz="2000" dirty="0">
                <a:solidFill>
                  <a:schemeClr val="bg1"/>
                </a:solidFill>
              </a:rPr>
              <a:t>, </a:t>
            </a:r>
            <a:r>
              <a:rPr lang="es-ES" sz="2000" dirty="0" err="1">
                <a:solidFill>
                  <a:schemeClr val="bg1"/>
                </a:solidFill>
              </a:rPr>
              <a:t>PeerBlock</a:t>
            </a:r>
            <a:r>
              <a:rPr lang="es-ES" sz="2000" dirty="0">
                <a:solidFill>
                  <a:schemeClr val="bg1"/>
                </a:solidFill>
              </a:rPr>
              <a:t>, Firewall AVS, </a:t>
            </a:r>
            <a:r>
              <a:rPr lang="es-ES" sz="2000" dirty="0" err="1">
                <a:solidFill>
                  <a:schemeClr val="bg1"/>
                </a:solidFill>
              </a:rPr>
              <a:t>OpenDNS</a:t>
            </a:r>
            <a:r>
              <a:rPr lang="es-ES" sz="2000" dirty="0">
                <a:solidFill>
                  <a:schemeClr val="bg1"/>
                </a:solidFill>
              </a:rPr>
              <a:t>, Norton Free Firewall.</a:t>
            </a:r>
          </a:p>
        </p:txBody>
      </p:sp>
      <p:pic>
        <p:nvPicPr>
          <p:cNvPr id="7" name="Imagen 6" descr="Imagen de la pantalla de un celular con letras&#10;&#10;El contenido generado por IA puede ser incorrecto.">
            <a:extLst>
              <a:ext uri="{FF2B5EF4-FFF2-40B4-BE49-F238E27FC236}">
                <a16:creationId xmlns:a16="http://schemas.microsoft.com/office/drawing/2014/main" id="{12230999-EAC4-A37D-DB61-4E638DEA42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6867" y="4921619"/>
            <a:ext cx="3657607" cy="243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50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929351-3624-EE34-E9E7-DC17DA00C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F824BA-A856-436A-19FA-12AF297CD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5623" y="347574"/>
            <a:ext cx="7000753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Seguridad: 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del dispositivo móvil.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897DA9F-FE1E-3659-D758-A392F489C644}"/>
              </a:ext>
            </a:extLst>
          </p:cNvPr>
          <p:cNvSpPr txBox="1"/>
          <p:nvPr/>
        </p:nvSpPr>
        <p:spPr>
          <a:xfrm>
            <a:off x="1143001" y="1024106"/>
            <a:ext cx="990599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El uso del móvil es cada vez más frecuente y a estos dispositivos se les va incorporando funciones que manejan información sensible (fotografías, bancos, salud, </a:t>
            </a:r>
            <a:r>
              <a:rPr lang="es-ES" sz="2000" dirty="0" err="1">
                <a:solidFill>
                  <a:schemeClr val="bg1"/>
                </a:solidFill>
              </a:rPr>
              <a:t>etc</a:t>
            </a:r>
            <a:r>
              <a:rPr lang="es-ES" sz="2000" dirty="0">
                <a:solidFill>
                  <a:schemeClr val="bg1"/>
                </a:solidFill>
              </a:rPr>
              <a:t>).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Hay que hacer un uso responsable del móvil y hay que tenerlo protegido.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b="1" dirty="0">
                <a:solidFill>
                  <a:schemeClr val="bg1"/>
                </a:solidFill>
              </a:rPr>
              <a:t>¿Antivirus del móvil?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Los virus en los móviles son similares, cada día se trata de intentar acceder o comprometer la información en ellos existentes. </a:t>
            </a:r>
            <a:r>
              <a:rPr lang="es-ES" sz="2000" dirty="0" err="1">
                <a:solidFill>
                  <a:schemeClr val="bg1"/>
                </a:solidFill>
              </a:rPr>
              <a:t>Tambien</a:t>
            </a:r>
            <a:r>
              <a:rPr lang="es-ES" sz="2000" dirty="0">
                <a:solidFill>
                  <a:schemeClr val="bg1"/>
                </a:solidFill>
              </a:rPr>
              <a:t> es cierto que los virus en los ordenadores están más limitadas sus acciones.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Los antivirus en móviles aún no son tan desarrollados como en los ordenadores, pero ayudan.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b="1" dirty="0">
                <a:solidFill>
                  <a:schemeClr val="bg1"/>
                </a:solidFill>
              </a:rPr>
              <a:t>¿Es necesario un Antivirus?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Los móviles Android ya tienen un antivirus integrado, </a:t>
            </a:r>
            <a:r>
              <a:rPr lang="es-ES" sz="2000" b="1" dirty="0">
                <a:solidFill>
                  <a:schemeClr val="bg1"/>
                </a:solidFill>
              </a:rPr>
              <a:t>Google Play </a:t>
            </a:r>
            <a:r>
              <a:rPr lang="es-ES" sz="2000" b="1" dirty="0" err="1">
                <a:solidFill>
                  <a:schemeClr val="bg1"/>
                </a:solidFill>
              </a:rPr>
              <a:t>Protect</a:t>
            </a:r>
            <a:r>
              <a:rPr lang="es-ES" sz="2000" b="1" dirty="0">
                <a:solidFill>
                  <a:schemeClr val="bg1"/>
                </a:solidFill>
              </a:rPr>
              <a:t> </a:t>
            </a:r>
            <a:r>
              <a:rPr lang="es-ES" sz="2000" dirty="0">
                <a:solidFill>
                  <a:schemeClr val="bg1"/>
                </a:solidFill>
              </a:rPr>
              <a:t>sirve como línea de defensa contra malware conocido y hace las labores de protección básicas de un antivirus.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El mayor peligro en los móviles es instalar apps de </a:t>
            </a:r>
            <a:r>
              <a:rPr lang="es-ES" sz="2000" b="1" dirty="0">
                <a:solidFill>
                  <a:schemeClr val="bg1"/>
                </a:solidFill>
              </a:rPr>
              <a:t>fuentes desconocidas.</a:t>
            </a:r>
          </a:p>
        </p:txBody>
      </p:sp>
    </p:spTree>
    <p:extLst>
      <p:ext uri="{BB962C8B-B14F-4D97-AF65-F5344CB8AC3E}">
        <p14:creationId xmlns:p14="http://schemas.microsoft.com/office/powerpoint/2010/main" val="2492447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5D9F4A-42D2-0F7B-3429-629550325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EA97EA-1B03-B85C-898A-D779790F1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5623" y="347574"/>
            <a:ext cx="7000753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Seguridad: 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 la red de datos.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8B031F2-5633-0E30-972A-4AD0DBA99BC8}"/>
              </a:ext>
            </a:extLst>
          </p:cNvPr>
          <p:cNvSpPr txBox="1"/>
          <p:nvPr/>
        </p:nvSpPr>
        <p:spPr>
          <a:xfrm>
            <a:off x="1143001" y="1024106"/>
            <a:ext cx="990599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El concepto de red va desde internet hasta las redes pequeñas o domésticas. Hay que proteger una determinada red contra amenazas interiores y exteriores.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Las medidas de protección deben ser proporcionadas a la red que queremos proteger.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b="1" i="1" dirty="0">
                <a:solidFill>
                  <a:schemeClr val="bg1"/>
                </a:solidFill>
              </a:rPr>
              <a:t>Amenazas interiores de una red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Todo el hardware es susceptible de fallar y debe estar correctamente utilizado y mantenido, sin olvidar el suministro eléctrico y las condiciones ambientales.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También hay que tener en cuenta los usuarios y la forma en la que traten la información, daños, errores, e incluso usos delictivos.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b="1" i="1" dirty="0">
                <a:solidFill>
                  <a:schemeClr val="bg1"/>
                </a:solidFill>
              </a:rPr>
              <a:t>Amenazas exteriores de una red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La seguridad de redes la operación de proteger datos, aplicaciones, dispositivos y sistemas que </a:t>
            </a:r>
            <a:r>
              <a:rPr lang="es-ES" sz="2000">
                <a:solidFill>
                  <a:schemeClr val="bg1"/>
                </a:solidFill>
              </a:rPr>
              <a:t>están conectados a la red.</a:t>
            </a:r>
            <a:endParaRPr lang="es-ES" sz="2000" dirty="0">
              <a:solidFill>
                <a:schemeClr val="bg1"/>
              </a:solidFill>
            </a:endParaRP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311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A50652-EB4D-1829-F5F2-0E81D3EED0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4BEB80-FEDC-26DF-9F69-8EC0A2B0F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5623" y="347574"/>
            <a:ext cx="7000753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Seguridad: 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Protección de la red de datos.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AB29719-7082-ECB0-581F-33E29ED35519}"/>
              </a:ext>
            </a:extLst>
          </p:cNvPr>
          <p:cNvSpPr txBox="1"/>
          <p:nvPr/>
        </p:nvSpPr>
        <p:spPr>
          <a:xfrm>
            <a:off x="1143001" y="1024106"/>
            <a:ext cx="990599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b="1" dirty="0">
                <a:solidFill>
                  <a:schemeClr val="bg1"/>
                </a:solidFill>
              </a:rPr>
              <a:t>Tipos de seguridad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Firewalls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Seguridad del correo electrónico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Software antivirus y antimalware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Segmentación de la red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Control de acceso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Seguridad de las aplicaciones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Análisis del comportamiento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Prevención de pérdida de datos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Sistema de prevención de intrusiones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Seguridad de dispositivos móviles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Administración de eventos e información de seguridad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VPN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Seguridad web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Seguridad inalámbrica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02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089B891-51F8-230F-915E-D8E4A3A65D76}"/>
              </a:ext>
            </a:extLst>
          </p:cNvPr>
          <p:cNvSpPr txBox="1"/>
          <p:nvPr/>
        </p:nvSpPr>
        <p:spPr>
          <a:xfrm>
            <a:off x="3434281" y="2390018"/>
            <a:ext cx="53234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 err="1"/>
              <a:t>Tests</a:t>
            </a:r>
            <a:endParaRPr lang="es-ES" sz="6000" dirty="0"/>
          </a:p>
          <a:p>
            <a:pPr algn="ctr"/>
            <a:r>
              <a:rPr lang="es-ES" sz="6000" dirty="0"/>
              <a:t>zzi.</a:t>
            </a:r>
            <a:r>
              <a:rPr lang="es-ES" sz="6000"/>
              <a:t>sh/dnz4796</a:t>
            </a:r>
            <a:endParaRPr lang="es-ES" sz="6000" dirty="0"/>
          </a:p>
        </p:txBody>
      </p:sp>
    </p:spTree>
    <p:extLst>
      <p:ext uri="{BB962C8B-B14F-4D97-AF65-F5344CB8AC3E}">
        <p14:creationId xmlns:p14="http://schemas.microsoft.com/office/powerpoint/2010/main" val="20889224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967157_TF45165253" id="{28A1825B-CA0F-4D67-9785-55DD8DA7BCD9}" vid="{0BFE6581-3A41-4C3B-BF41-7EE5BD70DA4B}"/>
    </a:ext>
  </a:extLst>
</a:theme>
</file>

<file path=ppt/theme/theme2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4C6BCC-A38B-4625-90E6-7D3BBA3909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41CBB0-BAA0-4983-8F2B-E10AF3358DA8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E096F0E7-E7B5-406E-8E94-F0043B2AC7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Diseño de circuito</Template>
  <TotalTime>1970</TotalTime>
  <Words>1095</Words>
  <Application>Microsoft Office PowerPoint</Application>
  <PresentationFormat>Panorámica</PresentationFormat>
  <Paragraphs>120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Abadi</vt:lpstr>
      <vt:lpstr>Arial</vt:lpstr>
      <vt:lpstr>Calibri</vt:lpstr>
      <vt:lpstr>Century Gothic</vt:lpstr>
      <vt:lpstr>Tw Cen MT</vt:lpstr>
      <vt:lpstr>Wingdings 3</vt:lpstr>
      <vt:lpstr>Circuito</vt:lpstr>
      <vt:lpstr>Sector</vt:lpstr>
      <vt:lpstr>ifct46: Competencias  digitales avanzadas</vt:lpstr>
      <vt:lpstr>Presentación de PowerPoint</vt:lpstr>
      <vt:lpstr>Seguridad: Protección del ordenador.</vt:lpstr>
      <vt:lpstr>Seguridad: Protección del ordenador.</vt:lpstr>
      <vt:lpstr>Seguridad: Protección del ordenador.</vt:lpstr>
      <vt:lpstr>Seguridad: Protección del ordenador.</vt:lpstr>
      <vt:lpstr>Seguridad: Protección del ordenador.</vt:lpstr>
      <vt:lpstr>Seguridad: Protección del ordenador.</vt:lpstr>
      <vt:lpstr>Seguridad: Protección del dispositivo móvil.</vt:lpstr>
      <vt:lpstr>Seguridad: Protección de la red de datos.</vt:lpstr>
      <vt:lpstr>Seguridad: Protección de la red de datos.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A646</dc:creator>
  <cp:lastModifiedBy>A646</cp:lastModifiedBy>
  <cp:revision>30</cp:revision>
  <dcterms:created xsi:type="dcterms:W3CDTF">2025-05-08T20:20:21Z</dcterms:created>
  <dcterms:modified xsi:type="dcterms:W3CDTF">2025-11-10T22:49:31Z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