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 id="2147483669" r:id="rId5"/>
  </p:sldMasterIdLst>
  <p:notesMasterIdLst>
    <p:notesMasterId r:id="rId21"/>
  </p:notesMasterIdLst>
  <p:handoutMasterIdLst>
    <p:handoutMasterId r:id="rId22"/>
  </p:handoutMasterIdLst>
  <p:sldIdLst>
    <p:sldId id="261" r:id="rId6"/>
    <p:sldId id="280" r:id="rId7"/>
    <p:sldId id="285" r:id="rId8"/>
    <p:sldId id="291" r:id="rId9"/>
    <p:sldId id="292" r:id="rId10"/>
    <p:sldId id="293" r:id="rId11"/>
    <p:sldId id="294" r:id="rId12"/>
    <p:sldId id="295" r:id="rId13"/>
    <p:sldId id="296" r:id="rId14"/>
    <p:sldId id="297" r:id="rId15"/>
    <p:sldId id="298" r:id="rId16"/>
    <p:sldId id="299" r:id="rId17"/>
    <p:sldId id="300" r:id="rId18"/>
    <p:sldId id="301" r:id="rId19"/>
    <p:sldId id="290" r:id="rId20"/>
  </p:sldIdLst>
  <p:sldSz cx="12192000" cy="6858000"/>
  <p:notesSz cx="6858000" cy="9144000"/>
  <p:defaultTextStyle>
    <a:defPPr rtl="0">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F16E4DAF-8C2B-49F9-A774-A57E495CE2F6}">
          <p14:sldIdLst>
            <p14:sldId id="261"/>
            <p14:sldId id="280"/>
            <p14:sldId id="285"/>
            <p14:sldId id="291"/>
            <p14:sldId id="292"/>
            <p14:sldId id="293"/>
            <p14:sldId id="294"/>
            <p14:sldId id="295"/>
            <p14:sldId id="296"/>
            <p14:sldId id="297"/>
            <p14:sldId id="298"/>
            <p14:sldId id="299"/>
            <p14:sldId id="300"/>
            <p14:sldId id="301"/>
            <p14:sldId id="29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60"/>
  </p:normalViewPr>
  <p:slideViewPr>
    <p:cSldViewPr snapToGrid="0">
      <p:cViewPr varScale="1">
        <p:scale>
          <a:sx n="106" d="100"/>
          <a:sy n="106" d="100"/>
        </p:scale>
        <p:origin x="780" y="96"/>
      </p:cViewPr>
      <p:guideLst/>
    </p:cSldViewPr>
  </p:slideViewPr>
  <p:notesTextViewPr>
    <p:cViewPr>
      <p:scale>
        <a:sx n="1" d="1"/>
        <a:sy n="1" d="1"/>
      </p:scale>
      <p:origin x="0" y="0"/>
    </p:cViewPr>
  </p:notesTextViewPr>
  <p:notesViewPr>
    <p:cSldViewPr snapToGrid="0">
      <p:cViewPr varScale="1">
        <p:scale>
          <a:sx n="89" d="100"/>
          <a:sy n="89" d="100"/>
        </p:scale>
        <p:origin x="305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6C64CEC-EAFC-4F3E-9D33-CF71373FFFC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a:extLst>
              <a:ext uri="{FF2B5EF4-FFF2-40B4-BE49-F238E27FC236}">
                <a16:creationId xmlns:a16="http://schemas.microsoft.com/office/drawing/2014/main" id="{0047B464-9F12-4132-AB18-EF6949F7F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F49A0C4-19E3-4CB7-A0CE-A591ABBE3C4D}" type="datetime1">
              <a:rPr lang="es-ES" smtClean="0"/>
              <a:t>02/12/2025</a:t>
            </a:fld>
            <a:endParaRPr lang="es-ES"/>
          </a:p>
        </p:txBody>
      </p:sp>
      <p:sp>
        <p:nvSpPr>
          <p:cNvPr id="4" name="Marcador de pie de página 3">
            <a:extLst>
              <a:ext uri="{FF2B5EF4-FFF2-40B4-BE49-F238E27FC236}">
                <a16:creationId xmlns:a16="http://schemas.microsoft.com/office/drawing/2014/main" id="{1BA083B1-3BC2-484E-AFAD-070AE8A317D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a:extLst>
              <a:ext uri="{FF2B5EF4-FFF2-40B4-BE49-F238E27FC236}">
                <a16:creationId xmlns:a16="http://schemas.microsoft.com/office/drawing/2014/main" id="{826AA960-F8D2-4942-80CF-768EF78ED99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52BC2BC-E3B0-4EB8-B491-5C1109F9CB2E}" type="slidenum">
              <a:rPr lang="es-ES" smtClean="0"/>
              <a:t>‹Nº›</a:t>
            </a:fld>
            <a:endParaRPr lang="es-ES"/>
          </a:p>
        </p:txBody>
      </p:sp>
    </p:spTree>
    <p:extLst>
      <p:ext uri="{BB962C8B-B14F-4D97-AF65-F5344CB8AC3E}">
        <p14:creationId xmlns:p14="http://schemas.microsoft.com/office/powerpoint/2010/main" val="172374206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posición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E803FFA6-7A9A-4C4D-A8DB-853C2EEDFE96}" type="datetime1">
              <a:rPr lang="es-ES" noProof="0" smtClean="0"/>
              <a:t>02/12/2025</a:t>
            </a:fld>
            <a:endParaRPr lang="es-ES" noProof="0"/>
          </a:p>
        </p:txBody>
      </p:sp>
      <p:sp>
        <p:nvSpPr>
          <p:cNvPr id="4" name="Marcador de posición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275CD8D-B1D9-4658-A4F0-38CA8D83ED5D}" type="slidenum">
              <a:rPr lang="es-ES" noProof="0" smtClean="0"/>
              <a:t>‹Nº›</a:t>
            </a:fld>
            <a:endParaRPr lang="es-ES" noProof="0"/>
          </a:p>
        </p:txBody>
      </p:sp>
    </p:spTree>
    <p:extLst>
      <p:ext uri="{BB962C8B-B14F-4D97-AF65-F5344CB8AC3E}">
        <p14:creationId xmlns:p14="http://schemas.microsoft.com/office/powerpoint/2010/main" val="383098029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rtl="0"/>
            <a:fld id="{C275CD8D-B1D9-4658-A4F0-38CA8D83ED5D}" type="slidenum">
              <a:rPr lang="es-ES" smtClean="0"/>
              <a:t>1</a:t>
            </a:fld>
            <a:endParaRPr lang="es-ES"/>
          </a:p>
        </p:txBody>
      </p:sp>
    </p:spTree>
    <p:extLst>
      <p:ext uri="{BB962C8B-B14F-4D97-AF65-F5344CB8AC3E}">
        <p14:creationId xmlns:p14="http://schemas.microsoft.com/office/powerpoint/2010/main" val="31107306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66" name="Imagen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upo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ángulo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13" name="Forma libre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4" name="Forma libre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5" name="Rectángulo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16" name="Forma libre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7" name="Forma libre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8" name="Forma libre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9" name="Forma libre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0" name="Forma libre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1" name="Forma libre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2" name="Forma libre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3" name="Forma libre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4" name="Forma libre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5" name="Forma libre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6" name="Forma libre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7" name="Forma libre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8" name="Forma libre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9" name="Forma libre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0" name="Forma libre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1" name="Forma libre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2" name="Forma libre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3" name="Forma libre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4" name="Forma libre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5" name="Forma libre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6" name="Forma libre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7" name="Forma libre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8" name="Forma libre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9" name="Forma libre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0" name="Rectángulo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41" name="Forma libre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2" name="Forma libre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3" name="Forma libre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4" name="Forma libre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5" name="Forma libre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6" name="Forma libre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7" name="Forma libre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8" name="Forma libre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9" name="Forma libre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0" name="Forma libre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1" name="Forma libre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2" name="Rectángulo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53" name="Forma libre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4" name="Forma libre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5" name="Forma libre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6" name="Forma libre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7" name="Forma libre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8" name="Forma libre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9" name="Forma libre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0" name="Forma libre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1" name="Forma libre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2" name="Forma libre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3" name="Forma libre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4" name="Forma libre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5" name="Forma libre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grpSp>
      <p:sp>
        <p:nvSpPr>
          <p:cNvPr id="2" name="Título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s-ES" noProof="0"/>
              <a:t>Haga clic para modificar el estilo de título del patrón</a:t>
            </a:r>
          </a:p>
        </p:txBody>
      </p:sp>
      <p:sp>
        <p:nvSpPr>
          <p:cNvPr id="3" name="Subtítulo 2"/>
          <p:cNvSpPr>
            <a:spLocks noGrp="1"/>
          </p:cNvSpPr>
          <p:nvPr>
            <p:ph type="subTitle" idx="1" hasCustomPrompt="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s-ES" noProof="0"/>
              <a:t>Haga clic para editar el estilo de subtítulo del patrón</a:t>
            </a:r>
          </a:p>
        </p:txBody>
      </p:sp>
      <p:sp>
        <p:nvSpPr>
          <p:cNvPr id="4" name="Marcador de fecha 3"/>
          <p:cNvSpPr>
            <a:spLocks noGrp="1"/>
          </p:cNvSpPr>
          <p:nvPr>
            <p:ph type="dt" sz="half" idx="10"/>
          </p:nvPr>
        </p:nvSpPr>
        <p:spPr>
          <a:xfrm>
            <a:off x="7077511" y="5410201"/>
            <a:ext cx="2743200" cy="365125"/>
          </a:xfrm>
        </p:spPr>
        <p:txBody>
          <a:bodyPr rtlCol="0"/>
          <a:lstStyle/>
          <a:p>
            <a:pPr rtl="0"/>
            <a:fld id="{A0CA0AF3-38EB-4C63-8219-1BB50E1DE642}" type="datetime1">
              <a:rPr lang="es-ES" noProof="0" smtClean="0"/>
              <a:t>02/12/2025</a:t>
            </a:fld>
            <a:endParaRPr lang="es-ES" noProof="0"/>
          </a:p>
        </p:txBody>
      </p:sp>
      <p:sp>
        <p:nvSpPr>
          <p:cNvPr id="5" name="Marcador de posición de pie de página 4"/>
          <p:cNvSpPr>
            <a:spLocks noGrp="1"/>
          </p:cNvSpPr>
          <p:nvPr>
            <p:ph type="ftr" sz="quarter" idx="11"/>
          </p:nvPr>
        </p:nvSpPr>
        <p:spPr>
          <a:xfrm>
            <a:off x="1876424" y="5410201"/>
            <a:ext cx="5124886" cy="365125"/>
          </a:xfrm>
        </p:spPr>
        <p:txBody>
          <a:bodyPr rtlCol="0"/>
          <a:lstStyle/>
          <a:p>
            <a:pPr rtl="0"/>
            <a:endParaRPr lang="es-ES" noProof="0"/>
          </a:p>
        </p:txBody>
      </p:sp>
      <p:sp>
        <p:nvSpPr>
          <p:cNvPr id="6" name="Marcador de posición de número de diapositiva 5"/>
          <p:cNvSpPr>
            <a:spLocks noGrp="1"/>
          </p:cNvSpPr>
          <p:nvPr>
            <p:ph type="sldNum" sz="quarter" idx="12"/>
          </p:nvPr>
        </p:nvSpPr>
        <p:spPr>
          <a:xfrm>
            <a:off x="9896911" y="5410199"/>
            <a:ext cx="771089" cy="365125"/>
          </a:xfrm>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p:nvPr>
        </p:nvSpPr>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fecha 3"/>
          <p:cNvSpPr>
            <a:spLocks noGrp="1"/>
          </p:cNvSpPr>
          <p:nvPr>
            <p:ph type="dt" sz="half" idx="10"/>
          </p:nvPr>
        </p:nvSpPr>
        <p:spPr/>
        <p:txBody>
          <a:bodyPr rtlCol="0"/>
          <a:lstStyle/>
          <a:p>
            <a:pPr rtl="0"/>
            <a:fld id="{BEB6E4BD-E62C-4E2F-937A-C3A4DB855F30}" type="datetime1">
              <a:rPr lang="es-ES" noProof="0" smtClean="0"/>
              <a:t>02/12/2025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1141411" y="1419226"/>
            <a:ext cx="9906000" cy="2852737"/>
          </a:xfrm>
        </p:spPr>
        <p:txBody>
          <a:bodyPr rtlCol="0" anchor="b">
            <a:normAutofit/>
          </a:bodyPr>
          <a:lstStyle>
            <a:lvl1pPr>
              <a:defRPr sz="3600"/>
            </a:lvl1pPr>
          </a:lstStyle>
          <a:p>
            <a:pPr rtl="0"/>
            <a:r>
              <a:rPr lang="es-ES" noProof="0"/>
              <a:t>Haga clic para modificar el estilo de título del patrón</a:t>
            </a:r>
          </a:p>
        </p:txBody>
      </p:sp>
      <p:sp>
        <p:nvSpPr>
          <p:cNvPr id="3" name="Marcador de texto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s-ES" noProof="0"/>
              <a:t>Haga clic para modificar los estilos de texto del patrón</a:t>
            </a:r>
          </a:p>
        </p:txBody>
      </p:sp>
      <p:sp>
        <p:nvSpPr>
          <p:cNvPr id="4" name="Marcador de posición de fecha 3"/>
          <p:cNvSpPr>
            <a:spLocks noGrp="1"/>
          </p:cNvSpPr>
          <p:nvPr>
            <p:ph type="dt" sz="half" idx="10"/>
          </p:nvPr>
        </p:nvSpPr>
        <p:spPr/>
        <p:txBody>
          <a:bodyPr rtlCol="0"/>
          <a:lstStyle/>
          <a:p>
            <a:pPr rtl="0"/>
            <a:fld id="{BB54C683-0777-4D8C-AF75-A78D3205BAC8}" type="datetime1">
              <a:rPr lang="es-ES" noProof="0" smtClean="0"/>
              <a:t>02/12/2025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sz="half" idx="1"/>
          </p:nvPr>
        </p:nvSpPr>
        <p:spPr>
          <a:xfrm>
            <a:off x="1141410" y="2249486"/>
            <a:ext cx="4878389" cy="354171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contenido 3"/>
          <p:cNvSpPr>
            <a:spLocks noGrp="1"/>
          </p:cNvSpPr>
          <p:nvPr>
            <p:ph sz="half" idx="2"/>
          </p:nvPr>
        </p:nvSpPr>
        <p:spPr>
          <a:xfrm>
            <a:off x="6172200" y="2249486"/>
            <a:ext cx="4875211" cy="354171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fecha 4"/>
          <p:cNvSpPr>
            <a:spLocks noGrp="1"/>
          </p:cNvSpPr>
          <p:nvPr>
            <p:ph type="dt" sz="half" idx="10"/>
          </p:nvPr>
        </p:nvSpPr>
        <p:spPr/>
        <p:txBody>
          <a:bodyPr rtlCol="0"/>
          <a:lstStyle/>
          <a:p>
            <a:pPr rtl="0"/>
            <a:fld id="{62BBE8E3-4A21-45D7-A860-DFDA026419EC}" type="datetime1">
              <a:rPr lang="es-ES" noProof="0" smtClean="0"/>
              <a:t>02/12/2025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1141411" y="619126"/>
            <a:ext cx="9906000" cy="1477961"/>
          </a:xfrm>
        </p:spPr>
        <p:txBody>
          <a:bodyPr rtlCol="0"/>
          <a:lstStyle/>
          <a:p>
            <a:pPr rtl="0"/>
            <a:r>
              <a:rPr lang="es-ES" noProof="0"/>
              <a:t>Haga clic para modificar el estilo de título del patrón</a:t>
            </a:r>
          </a:p>
        </p:txBody>
      </p:sp>
      <p:sp>
        <p:nvSpPr>
          <p:cNvPr id="3" name="Marcador de texto 2"/>
          <p:cNvSpPr>
            <a:spLocks noGrp="1"/>
          </p:cNvSpPr>
          <p:nvPr>
            <p:ph type="body" idx="1"/>
          </p:nvPr>
        </p:nvSpPr>
        <p:spPr>
          <a:xfrm>
            <a:off x="1370019" y="2249486"/>
            <a:ext cx="4649783"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141410" y="3073397"/>
            <a:ext cx="4878391" cy="271780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texto 4"/>
          <p:cNvSpPr>
            <a:spLocks noGrp="1"/>
          </p:cNvSpPr>
          <p:nvPr>
            <p:ph type="body" sz="quarter" idx="3"/>
          </p:nvPr>
        </p:nvSpPr>
        <p:spPr>
          <a:xfrm>
            <a:off x="6400808" y="2249485"/>
            <a:ext cx="464660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172200" y="3073397"/>
            <a:ext cx="4875210" cy="271780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7" name="Marcador de posición de fecha 6"/>
          <p:cNvSpPr>
            <a:spLocks noGrp="1"/>
          </p:cNvSpPr>
          <p:nvPr>
            <p:ph type="dt" sz="half" idx="10"/>
          </p:nvPr>
        </p:nvSpPr>
        <p:spPr/>
        <p:txBody>
          <a:bodyPr rtlCol="0"/>
          <a:lstStyle/>
          <a:p>
            <a:pPr rtl="0"/>
            <a:fld id="{8EFD387C-7178-4981-AEA8-6F8B6F75A91E}" type="datetime1">
              <a:rPr lang="es-ES" noProof="0" smtClean="0"/>
              <a:t>02/12/2025</a:t>
            </a:fld>
            <a:endParaRPr lang="es-ES" noProof="0"/>
          </a:p>
        </p:txBody>
      </p:sp>
      <p:sp>
        <p:nvSpPr>
          <p:cNvPr id="8" name="Marcador de posición de pie de página 7"/>
          <p:cNvSpPr>
            <a:spLocks noGrp="1"/>
          </p:cNvSpPr>
          <p:nvPr>
            <p:ph type="ftr" sz="quarter" idx="11"/>
          </p:nvPr>
        </p:nvSpPr>
        <p:spPr/>
        <p:txBody>
          <a:bodyPr rtlCol="0"/>
          <a:lstStyle/>
          <a:p>
            <a:pPr rtl="0"/>
            <a:endParaRPr lang="es-ES" noProof="0"/>
          </a:p>
        </p:txBody>
      </p:sp>
      <p:sp>
        <p:nvSpPr>
          <p:cNvPr id="9" name="Marcador de número de diapositiva 8"/>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fecha 2"/>
          <p:cNvSpPr>
            <a:spLocks noGrp="1"/>
          </p:cNvSpPr>
          <p:nvPr>
            <p:ph type="dt" sz="half" idx="10"/>
          </p:nvPr>
        </p:nvSpPr>
        <p:spPr/>
        <p:txBody>
          <a:bodyPr rtlCol="0"/>
          <a:lstStyle/>
          <a:p>
            <a:pPr rtl="0"/>
            <a:fld id="{F9E1022B-32BE-4FE1-92B8-C5149277BA50}" type="datetime1">
              <a:rPr lang="es-ES" noProof="0" smtClean="0"/>
              <a:t>02/12/2025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rtlCol="0"/>
          <a:lstStyle/>
          <a:p>
            <a:pPr rtl="0"/>
            <a:fld id="{2AD2895C-9724-44AD-A1CB-C4CD2333D14A}" type="datetime1">
              <a:rPr lang="es-ES" noProof="0" smtClean="0"/>
              <a:t>02/12/2025</a:t>
            </a:fld>
            <a:endParaRPr lang="es-ES" noProof="0"/>
          </a:p>
        </p:txBody>
      </p:sp>
      <p:sp>
        <p:nvSpPr>
          <p:cNvPr id="3" name="Marcador de posición de pie de página 2"/>
          <p:cNvSpPr>
            <a:spLocks noGrp="1"/>
          </p:cNvSpPr>
          <p:nvPr>
            <p:ph type="ftr" sz="quarter" idx="11"/>
          </p:nvPr>
        </p:nvSpPr>
        <p:spPr/>
        <p:txBody>
          <a:bodyPr rtlCol="0"/>
          <a:lstStyle/>
          <a:p>
            <a:pPr rtl="0"/>
            <a:endParaRPr lang="es-ES" noProof="0"/>
          </a:p>
        </p:txBody>
      </p:sp>
      <p:sp>
        <p:nvSpPr>
          <p:cNvPr id="4" name="Marcador de número de diapositiva 3"/>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146705" y="609601"/>
            <a:ext cx="3856037" cy="1639884"/>
          </a:xfrm>
        </p:spPr>
        <p:txBody>
          <a:bodyPr rtlCol="0" anchor="b"/>
          <a:lstStyle>
            <a:lvl1pPr>
              <a:defRPr sz="3200"/>
            </a:lvl1pPr>
          </a:lstStyle>
          <a:p>
            <a:pPr rtl="0"/>
            <a:r>
              <a:rPr lang="es-ES" noProof="0"/>
              <a:t>Haga clic para modificar el estilo de título del patrón</a:t>
            </a:r>
          </a:p>
        </p:txBody>
      </p:sp>
      <p:sp>
        <p:nvSpPr>
          <p:cNvPr id="3" name="Marcador de posición de contenido 2"/>
          <p:cNvSpPr>
            <a:spLocks noGrp="1"/>
          </p:cNvSpPr>
          <p:nvPr>
            <p:ph idx="1"/>
          </p:nvPr>
        </p:nvSpPr>
        <p:spPr>
          <a:xfrm>
            <a:off x="5156200" y="592666"/>
            <a:ext cx="5891209" cy="5198534"/>
          </a:xfrm>
        </p:spPr>
        <p:txBody>
          <a:bodyPr rtlCol="0" anchor="ct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texto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p>
            <a:pPr rtl="0"/>
            <a:fld id="{EB4771A7-61FB-45DE-8598-173673CE36D3}" type="datetime1">
              <a:rPr lang="es-ES" noProof="0" smtClean="0"/>
              <a:t>02/12/2025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13" y="609600"/>
            <a:ext cx="5934508" cy="1639886"/>
          </a:xfrm>
        </p:spPr>
        <p:txBody>
          <a:bodyPr rtlCol="0" anchor="b"/>
          <a:lstStyle>
            <a:lvl1pPr>
              <a:defRPr sz="3200"/>
            </a:lvl1pPr>
          </a:lstStyle>
          <a:p>
            <a:pPr rtl="0"/>
            <a:r>
              <a:rPr lang="es-ES" noProof="0"/>
              <a:t>Haga clic para modificar el estilo de título del patrón</a:t>
            </a:r>
          </a:p>
        </p:txBody>
      </p:sp>
      <p:sp>
        <p:nvSpPr>
          <p:cNvPr id="3" name="Marcador de posición de imagen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4" name="Marcador de posición de texto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F2B77F93-129F-44A2-8E92-7F7A3AA89FC7}" type="datetime1">
              <a:rPr lang="es-ES" noProof="0" smtClean="0"/>
              <a:t>02/12/2025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10" y="4304664"/>
            <a:ext cx="9912355" cy="819355"/>
          </a:xfrm>
        </p:spPr>
        <p:txBody>
          <a:bodyPr rtlCol="0" anchor="b">
            <a:normAutofit/>
          </a:bodyPr>
          <a:lstStyle>
            <a:lvl1pPr>
              <a:defRPr sz="3200"/>
            </a:lvl1pPr>
          </a:lstStyle>
          <a:p>
            <a:pPr rtl="0"/>
            <a:r>
              <a:rPr lang="es-ES" noProof="0"/>
              <a:t>Haga clic para modificar el estilo de título del patrón</a:t>
            </a:r>
          </a:p>
        </p:txBody>
      </p:sp>
      <p:sp>
        <p:nvSpPr>
          <p:cNvPr id="3" name="Marcador de posición de imagen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s-ES" noProof="0"/>
              <a:t>Haga clic en el icono para agregar una imagen</a:t>
            </a:r>
          </a:p>
        </p:txBody>
      </p:sp>
      <p:sp>
        <p:nvSpPr>
          <p:cNvPr id="4" name="Marcador de posición de texto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58C4CEBC-8241-4D36-9AE9-2F7827A2AB82}" type="datetime1">
              <a:rPr lang="es-ES" noProof="0" smtClean="0"/>
              <a:t>02/12/2025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56" y="609600"/>
            <a:ext cx="9905955" cy="3429000"/>
          </a:xfrm>
        </p:spPr>
        <p:txBody>
          <a:bodyPr rtlCol="0" anchor="ctr">
            <a:normAutofit/>
          </a:bodyPr>
          <a:lstStyle>
            <a:lvl1pPr>
              <a:defRPr sz="3600"/>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C9CF86A2-5975-430E-A6E1-BD589C3F53FA}" type="datetime1">
              <a:rPr lang="es-ES" noProof="0" smtClean="0"/>
              <a:t>02/12/2025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446212" y="609599"/>
            <a:ext cx="9302752" cy="2748429"/>
          </a:xfrm>
        </p:spPr>
        <p:txBody>
          <a:bodyPr rtlCol="0" anchor="ctr">
            <a:normAutofit/>
          </a:bodyPr>
          <a:lstStyle>
            <a:lvl1pPr>
              <a:defRPr sz="3600"/>
            </a:lvl1pPr>
          </a:lstStyle>
          <a:p>
            <a:pPr rtl="0"/>
            <a:r>
              <a:rPr lang="es-ES" noProof="0"/>
              <a:t>Haga clic para modificar el estilo de título del patrón</a:t>
            </a:r>
          </a:p>
        </p:txBody>
      </p:sp>
      <p:sp>
        <p:nvSpPr>
          <p:cNvPr id="12" name="Marcador de texto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4" name="Marcador de posición de texto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C2E108C3-FC2A-4A8A-AC92-EA51B902A531}" type="datetime1">
              <a:rPr lang="es-ES" noProof="0" smtClean="0"/>
              <a:t>02/12/2025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
        <p:nvSpPr>
          <p:cNvPr id="60" name="Cuadro de texto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s-ES" sz="8000" noProof="0">
                <a:solidFill>
                  <a:schemeClr val="tx1"/>
                </a:solidFill>
                <a:effectLst/>
              </a:rPr>
              <a:t>“</a:t>
            </a:r>
          </a:p>
        </p:txBody>
      </p:sp>
      <p:sp>
        <p:nvSpPr>
          <p:cNvPr id="61" name="Cuadro de texto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s-ES"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ítulo 1"/>
          <p:cNvSpPr>
            <a:spLocks noGrp="1"/>
          </p:cNvSpPr>
          <p:nvPr>
            <p:ph type="title"/>
          </p:nvPr>
        </p:nvSpPr>
        <p:spPr>
          <a:xfrm>
            <a:off x="1141410" y="2134041"/>
            <a:ext cx="9906001" cy="2511835"/>
          </a:xfrm>
        </p:spPr>
        <p:txBody>
          <a:bodyPr rtlCol="0" anchor="b">
            <a:normAutofit/>
          </a:bodyPr>
          <a:lstStyle>
            <a:lvl1pPr>
              <a:defRPr sz="3600"/>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8B62AA30-5A4A-4C4F-90B9-3E19351EA7E7}" type="datetime1">
              <a:rPr lang="es-ES" noProof="0" smtClean="0"/>
              <a:t>02/12/2025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ítulo 1"/>
          <p:cNvSpPr>
            <a:spLocks noGrp="1"/>
          </p:cNvSpPr>
          <p:nvPr>
            <p:ph type="title"/>
          </p:nvPr>
        </p:nvSpPr>
        <p:spPr>
          <a:xfrm>
            <a:off x="1141413" y="609600"/>
            <a:ext cx="9905998" cy="1905000"/>
          </a:xfrm>
        </p:spPr>
        <p:txBody>
          <a:bodyPr rtlCol="0"/>
          <a:lstStyle/>
          <a:p>
            <a:pPr rtl="0"/>
            <a:r>
              <a:rPr lang="es-ES" noProof="0"/>
              <a:t>Haga clic para modificar el estilo de título del patrón</a:t>
            </a:r>
          </a:p>
        </p:txBody>
      </p:sp>
      <p:sp>
        <p:nvSpPr>
          <p:cNvPr id="7" name="Marcador de texto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8" name="Marcador de posición de texto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9" name="Marcador de posición de texto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10" name="Marcador de posición de texto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1" name="Marcador de posición de texto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12" name="Marcador de posición de texto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3" name="Marcador de posición de fecha 2"/>
          <p:cNvSpPr>
            <a:spLocks noGrp="1"/>
          </p:cNvSpPr>
          <p:nvPr>
            <p:ph type="dt" sz="half" idx="10"/>
          </p:nvPr>
        </p:nvSpPr>
        <p:spPr/>
        <p:txBody>
          <a:bodyPr rtlCol="0"/>
          <a:lstStyle/>
          <a:p>
            <a:pPr rtl="0"/>
            <a:fld id="{3FEF6314-BF1E-4D9F-B381-C1CADA8C0092}" type="datetime1">
              <a:rPr lang="es-ES" noProof="0" smtClean="0"/>
              <a:t>02/12/2025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ítulo 1"/>
          <p:cNvSpPr>
            <a:spLocks noGrp="1"/>
          </p:cNvSpPr>
          <p:nvPr>
            <p:ph type="title"/>
          </p:nvPr>
        </p:nvSpPr>
        <p:spPr>
          <a:xfrm>
            <a:off x="1141411" y="609600"/>
            <a:ext cx="9905999" cy="1905000"/>
          </a:xfrm>
        </p:spPr>
        <p:txBody>
          <a:bodyPr rtlCol="0"/>
          <a:lstStyle/>
          <a:p>
            <a:pPr rtl="0"/>
            <a:r>
              <a:rPr lang="es-ES" noProof="0"/>
              <a:t>Haga clic para modificar el estilo de título del patrón</a:t>
            </a:r>
          </a:p>
        </p:txBody>
      </p:sp>
      <p:sp>
        <p:nvSpPr>
          <p:cNvPr id="19" name="Marcador de texto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0" name="Marcador de posición de imagen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1" name="Marcador de posición de texto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22" name="Marcador de posición de texto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3" name="Marcador de posición de imagen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4" name="Marcador de posición de texto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25" name="Marcador de texto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6" name="Marcador de posición de imagen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7" name="Marcador de posición de texto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3" name="Marcador de posición de fecha 2"/>
          <p:cNvSpPr>
            <a:spLocks noGrp="1"/>
          </p:cNvSpPr>
          <p:nvPr>
            <p:ph type="dt" sz="half" idx="10"/>
          </p:nvPr>
        </p:nvSpPr>
        <p:spPr/>
        <p:txBody>
          <a:bodyPr rtlCol="0"/>
          <a:lstStyle/>
          <a:p>
            <a:pPr rtl="0"/>
            <a:fld id="{4A719E82-A331-4C72-B82B-5BADCE141852}" type="datetime1">
              <a:rPr lang="es-ES" noProof="0" smtClean="0"/>
              <a:t>02/12/2025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texto vertical 2"/>
          <p:cNvSpPr>
            <a:spLocks noGrp="1"/>
          </p:cNvSpPr>
          <p:nvPr>
            <p:ph type="body" orient="vert" idx="1"/>
          </p:nvPr>
        </p:nvSpPr>
        <p:spPr/>
        <p:txBody>
          <a:bodyPr vert="eaVert" rtlCol="0" anchor="t"/>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fecha 3"/>
          <p:cNvSpPr>
            <a:spLocks noGrp="1"/>
          </p:cNvSpPr>
          <p:nvPr>
            <p:ph type="dt" sz="half" idx="10"/>
          </p:nvPr>
        </p:nvSpPr>
        <p:spPr/>
        <p:txBody>
          <a:bodyPr rtlCol="0"/>
          <a:lstStyle/>
          <a:p>
            <a:pPr rtl="0"/>
            <a:fld id="{B95345DB-BC09-4F2D-A950-B5824E6179D5}" type="datetime1">
              <a:rPr lang="es-ES" noProof="0" smtClean="0"/>
              <a:t>02/12/2025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042400" y="609599"/>
            <a:ext cx="2005011" cy="5181601"/>
          </a:xfrm>
        </p:spPr>
        <p:txBody>
          <a:bodyPr vert="eaVert" rtlCol="0"/>
          <a:lstStyle/>
          <a:p>
            <a:pPr rtl="0"/>
            <a:r>
              <a:rPr lang="es-ES" noProof="0"/>
              <a:t>Haga clic para modificar el estilo de título del patrón</a:t>
            </a:r>
          </a:p>
        </p:txBody>
      </p:sp>
      <p:sp>
        <p:nvSpPr>
          <p:cNvPr id="3" name="Marcador de posición de texto vertical 2"/>
          <p:cNvSpPr>
            <a:spLocks noGrp="1"/>
          </p:cNvSpPr>
          <p:nvPr>
            <p:ph type="body" orient="vert" idx="1"/>
          </p:nvPr>
        </p:nvSpPr>
        <p:spPr>
          <a:xfrm>
            <a:off x="1141410" y="609599"/>
            <a:ext cx="7748590" cy="5181601"/>
          </a:xfrm>
        </p:spPr>
        <p:txBody>
          <a:bodyPr vert="eaVert"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10"/>
          </p:nvPr>
        </p:nvSpPr>
        <p:spPr/>
        <p:txBody>
          <a:bodyPr rtlCol="0"/>
          <a:lstStyle/>
          <a:p>
            <a:pPr rtl="0"/>
            <a:fld id="{20DB2A24-9D58-4203-8723-A461A06D087E}" type="datetime1">
              <a:rPr lang="es-ES" noProof="0" smtClean="0"/>
              <a:t>02/12/2025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A0CA0AF3-38EB-4C63-8219-1BB50E1DE642}" type="datetime1">
              <a:rPr lang="es-ES" noProof="0" smtClean="0"/>
              <a:t>02/12/2025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6996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656338480"/>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54C683-0777-4D8C-AF75-A78D3205BAC8}" type="datetime1">
              <a:rPr lang="es-ES" noProof="0" smtClean="0"/>
              <a:t>02/12/2025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6787771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2BBE8E3-4A21-45D7-A860-DFDA026419EC}" type="datetime1">
              <a:rPr lang="es-ES" noProof="0" smtClean="0"/>
              <a:t>02/12/2025</a:t>
            </a:fld>
            <a:endParaRPr lang="es-ES" noProof="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23328173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8EFD387C-7178-4981-AEA8-6F8B6F75A91E}" type="datetime1">
              <a:rPr lang="es-ES" noProof="0" smtClean="0"/>
              <a:t>02/12/2025</a:t>
            </a:fld>
            <a:endParaRPr lang="es-ES" noProof="0"/>
          </a:p>
        </p:txBody>
      </p:sp>
      <p:sp>
        <p:nvSpPr>
          <p:cNvPr id="8" name="Footer Placeholder 7"/>
          <p:cNvSpPr>
            <a:spLocks noGrp="1"/>
          </p:cNvSpPr>
          <p:nvPr>
            <p:ph type="ftr" sz="quarter" idx="11"/>
          </p:nvPr>
        </p:nvSpPr>
        <p:spPr/>
        <p:txBody>
          <a:bodyPr/>
          <a:lstStyle/>
          <a:p>
            <a:pPr rtl="0"/>
            <a:endParaRPr lang="es-ES" noProof="0"/>
          </a:p>
        </p:txBody>
      </p:sp>
      <p:sp>
        <p:nvSpPr>
          <p:cNvPr id="9" name="Slide Number Placeholder 8"/>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5626295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F9E1022B-32BE-4FE1-92B8-C5149277BA50}" type="datetime1">
              <a:rPr lang="es-ES" noProof="0" smtClean="0"/>
              <a:t>02/12/2025</a:t>
            </a:fld>
            <a:endParaRPr lang="es-ES" noProof="0"/>
          </a:p>
        </p:txBody>
      </p:sp>
      <p:sp>
        <p:nvSpPr>
          <p:cNvPr id="4" name="Footer Placeholder 3"/>
          <p:cNvSpPr>
            <a:spLocks noGrp="1"/>
          </p:cNvSpPr>
          <p:nvPr>
            <p:ph type="ftr" sz="quarter" idx="11"/>
          </p:nvPr>
        </p:nvSpPr>
        <p:spPr/>
        <p:txBody>
          <a:bodyPr/>
          <a:lstStyle/>
          <a:p>
            <a:pPr rtl="0"/>
            <a:endParaRPr lang="es-ES" noProof="0"/>
          </a:p>
        </p:txBody>
      </p:sp>
      <p:sp>
        <p:nvSpPr>
          <p:cNvPr id="5" name="Slide Number Placeholder 4"/>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3204679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2AD2895C-9724-44AD-A1CB-C4CD2333D14A}" type="datetime1">
              <a:rPr lang="es-ES" noProof="0" smtClean="0"/>
              <a:t>02/12/2025</a:t>
            </a:fld>
            <a:endParaRPr lang="es-ES" noProof="0"/>
          </a:p>
        </p:txBody>
      </p:sp>
      <p:sp>
        <p:nvSpPr>
          <p:cNvPr id="3" name="Footer Placeholder 2"/>
          <p:cNvSpPr>
            <a:spLocks noGrp="1"/>
          </p:cNvSpPr>
          <p:nvPr>
            <p:ph type="ftr" sz="quarter" idx="11"/>
          </p:nvPr>
        </p:nvSpPr>
        <p:spPr/>
        <p:txBody>
          <a:bodyPr/>
          <a:lstStyle/>
          <a:p>
            <a:pPr rtl="0"/>
            <a:endParaRPr lang="es-ES" noProof="0"/>
          </a:p>
        </p:txBody>
      </p:sp>
      <p:sp>
        <p:nvSpPr>
          <p:cNvPr id="4" name="Slide Number Placeholder 3"/>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16571064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EB4771A7-61FB-45DE-8598-173673CE36D3}" type="datetime1">
              <a:rPr lang="es-ES" noProof="0" smtClean="0"/>
              <a:t>02/12/2025</a:t>
            </a:fld>
            <a:endParaRPr lang="es-ES" noProof="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3200707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475383356"/>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4" name="Footer Placeholder 3"/>
          <p:cNvSpPr>
            <a:spLocks noGrp="1"/>
          </p:cNvSpPr>
          <p:nvPr>
            <p:ph type="ftr" sz="quarter" idx="11"/>
          </p:nvPr>
        </p:nvSpPr>
        <p:spPr/>
        <p:txBody>
          <a:bodyPr/>
          <a:lstStyle/>
          <a:p>
            <a:pPr rtl="0"/>
            <a:endParaRPr lang="es-ES" noProof="0"/>
          </a:p>
        </p:txBody>
      </p:sp>
      <p:sp>
        <p:nvSpPr>
          <p:cNvPr id="5" name="Slide Number Placeholder 4"/>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97491342"/>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010301134"/>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01065470"/>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1562812981"/>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los estilos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596162910"/>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los estilos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02/12/2025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2313668363"/>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B95345DB-BC09-4F2D-A950-B5824E6179D5}" type="datetime1">
              <a:rPr lang="es-ES" noProof="0" smtClean="0"/>
              <a:t>02/12/2025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25330677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20DB2A24-9D58-4203-8723-A461A06D087E}" type="datetime1">
              <a:rPr lang="es-ES" noProof="0" smtClean="0"/>
              <a:t>02/12/2025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1629468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Imagen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upo 7"/>
          <p:cNvGrpSpPr/>
          <p:nvPr/>
        </p:nvGrpSpPr>
        <p:grpSpPr>
          <a:xfrm>
            <a:off x="-14288" y="0"/>
            <a:ext cx="12053888" cy="6858001"/>
            <a:chOff x="-14288" y="0"/>
            <a:chExt cx="12053888" cy="6858001"/>
          </a:xfrm>
        </p:grpSpPr>
        <p:grpSp>
          <p:nvGrpSpPr>
            <p:cNvPr id="9" name="Grupo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ángulo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22" name="Forma libre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3" name="Forma libre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4" name="Forma libre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5" name="Forma libre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6" name="Forma libre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7" name="Forma libre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8" name="Forma libre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9" name="Forma libre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0" name="Forma libre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1" name="Forma libre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2" name="Línea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s-ES"/>
              </a:p>
            </p:txBody>
          </p:sp>
          <p:sp>
            <p:nvSpPr>
              <p:cNvPr id="33" name="Forma libre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4" name="Forma libre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5" name="Forma libre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6" name="Forma libre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7" name="Rectángulo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38" name="Forma libre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9" name="Forma libre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0" name="Forma libre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1" name="Forma libre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2" name="Forma libre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3" name="Forma libre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4" name="Forma libre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5" name="Forma libre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6" name="Forma libre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7" name="Forma libre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grpSp>
        <p:grpSp>
          <p:nvGrpSpPr>
            <p:cNvPr id="10" name="Grupo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orma libre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2" name="Forma libre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3" name="Forma libre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4" name="Forma libre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5" name="Forma libre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6" name="Forma libre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7" name="Forma libre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8" name="Forma libre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9" name="Forma libre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0" name="Rectángulo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grpSp>
      </p:grpSp>
      <p:sp>
        <p:nvSpPr>
          <p:cNvPr id="2" name="Marcador de posición de título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s-ES" noProof="0"/>
          </a:p>
        </p:txBody>
      </p:sp>
      <p:sp>
        <p:nvSpPr>
          <p:cNvPr id="3" name="Marcador de texto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1E95752A-3CB1-471B-A60A-70B55E468DDA}" type="datetime1">
              <a:rPr lang="es-ES" noProof="0" smtClean="0"/>
              <a:t>02/12/2025</a:t>
            </a:fld>
            <a:endParaRPr lang="es-ES" noProof="0" dirty="0"/>
          </a:p>
        </p:txBody>
      </p:sp>
      <p:sp>
        <p:nvSpPr>
          <p:cNvPr id="5" name="Marcador de posición de pie de página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s-ES" noProof="0"/>
          </a:p>
        </p:txBody>
      </p:sp>
      <p:sp>
        <p:nvSpPr>
          <p:cNvPr id="6" name="Marcador de posición de número de diapositiva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s-ES" noProof="0" smtClean="0"/>
              <a:pPr rtl="0"/>
              <a:t>‹Nº›</a:t>
            </a:fld>
            <a:endParaRPr lang="es-ES"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rtl="0"/>
            <a:fld id="{1E95752A-3CB1-471B-A60A-70B55E468DDA}" type="datetime1">
              <a:rPr lang="es-ES" noProof="0" smtClean="0"/>
              <a:t>02/12/2025</a:t>
            </a:fld>
            <a:endParaRPr lang="es-ES" noProof="0"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rtl="0"/>
            <a:endParaRPr lang="es-ES" noProof="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4199854851"/>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77" name="Grupo 76">
            <a:extLst>
              <a:ext uri="{FF2B5EF4-FFF2-40B4-BE49-F238E27FC236}">
                <a16:creationId xmlns:a16="http://schemas.microsoft.com/office/drawing/2014/main" id="{AD579530-1077-46B3-BD5C-81BB270A1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8" name="Rectángulo 77">
              <a:extLst>
                <a:ext uri="{FF2B5EF4-FFF2-40B4-BE49-F238E27FC236}">
                  <a16:creationId xmlns:a16="http://schemas.microsoft.com/office/drawing/2014/main" id="{ACBB106A-B366-4349-B59F-E8FBDADD8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a:p>
          </p:txBody>
        </p:sp>
        <p:pic>
          <p:nvPicPr>
            <p:cNvPr id="79" name="Imagen 2">
              <a:extLst>
                <a:ext uri="{FF2B5EF4-FFF2-40B4-BE49-F238E27FC236}">
                  <a16:creationId xmlns:a16="http://schemas.microsoft.com/office/drawing/2014/main" id="{113FC03B-24E4-4A3F-9626-CC7F6356BC9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xmlns:a16="http://schemas.microsoft.com/office/drawing/2014/main" xmlns:p14="http://schemas.microsoft.com/office/powerpoint/2010/main">
                  <a:solidFill>
                    <a:srgbClr val="FFFFFF"/>
                  </a:solidFill>
                </a14:hiddenFill>
              </a:ext>
            </a:extLst>
          </p:spPr>
        </p:pic>
      </p:grpSp>
      <p:pic>
        <p:nvPicPr>
          <p:cNvPr id="5" name="Imagen 4" descr="Primer plano de la tarjeta de circuitos">
            <a:extLst>
              <a:ext uri="{FF2B5EF4-FFF2-40B4-BE49-F238E27FC236}">
                <a16:creationId xmlns:a16="http://schemas.microsoft.com/office/drawing/2014/main" id="{525AE681-57C0-4C44-9E88-A16CDA016EB3}"/>
              </a:ext>
            </a:extLst>
          </p:cNvPr>
          <p:cNvPicPr>
            <a:picLocks noChangeAspect="1"/>
          </p:cNvPicPr>
          <p:nvPr/>
        </p:nvPicPr>
        <p:blipFill rotWithShape="1">
          <a:blip r:embed="rId5">
            <a:alphaModFix amt="30000"/>
          </a:blip>
          <a:srcRect t="6504" b="9202"/>
          <a:stretch/>
        </p:blipFill>
        <p:spPr>
          <a:xfrm>
            <a:off x="-789345" y="188915"/>
            <a:ext cx="12188389" cy="6857990"/>
          </a:xfrm>
          <a:prstGeom prst="rect">
            <a:avLst/>
          </a:prstGeom>
        </p:spPr>
      </p:pic>
      <p:grpSp>
        <p:nvGrpSpPr>
          <p:cNvPr id="81" name="Grupo 80">
            <a:extLst>
              <a:ext uri="{FF2B5EF4-FFF2-40B4-BE49-F238E27FC236}">
                <a16:creationId xmlns:a16="http://schemas.microsoft.com/office/drawing/2014/main" id="{83F79A5F-63B5-4802-B39B-BF0F89DDDA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5895" y="2235200"/>
            <a:ext cx="10982062" cy="2396067"/>
            <a:chOff x="605895" y="2235200"/>
            <a:chExt cx="10982062" cy="2396067"/>
          </a:xfrm>
        </p:grpSpPr>
        <p:sp>
          <p:nvSpPr>
            <p:cNvPr id="82" name="Rectángulo con esquinas opuestas redondeadas 7">
              <a:extLst>
                <a:ext uri="{FF2B5EF4-FFF2-40B4-BE49-F238E27FC236}">
                  <a16:creationId xmlns:a16="http://schemas.microsoft.com/office/drawing/2014/main" id="{00D14BF7-A799-4EDA-8C19-CED0B8EC5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s-ES"/>
            </a:p>
          </p:txBody>
        </p:sp>
        <p:grpSp>
          <p:nvGrpSpPr>
            <p:cNvPr id="83" name="Grupo 82">
              <a:extLst>
                <a:ext uri="{FF2B5EF4-FFF2-40B4-BE49-F238E27FC236}">
                  <a16:creationId xmlns:a16="http://schemas.microsoft.com/office/drawing/2014/main" id="{AF292344-73C8-4E53-85C0-8CDB23EB53B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84" name="Forma libre 32">
                <a:extLst>
                  <a:ext uri="{FF2B5EF4-FFF2-40B4-BE49-F238E27FC236}">
                    <a16:creationId xmlns:a16="http://schemas.microsoft.com/office/drawing/2014/main" id="{4781E776-A0A7-4FB6-958B-8389BBA56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5" name="Forma libre 33">
                <a:extLst>
                  <a:ext uri="{FF2B5EF4-FFF2-40B4-BE49-F238E27FC236}">
                    <a16:creationId xmlns:a16="http://schemas.microsoft.com/office/drawing/2014/main" id="{0F004D56-F177-45BC-8965-B72DB88A08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6" name="Forma libre 34">
                <a:extLst>
                  <a:ext uri="{FF2B5EF4-FFF2-40B4-BE49-F238E27FC236}">
                    <a16:creationId xmlns:a16="http://schemas.microsoft.com/office/drawing/2014/main" id="{5F2F1F83-817B-4678-B0AE-8FFDC49FC82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7" name="Forma libre 37">
                <a:extLst>
                  <a:ext uri="{FF2B5EF4-FFF2-40B4-BE49-F238E27FC236}">
                    <a16:creationId xmlns:a16="http://schemas.microsoft.com/office/drawing/2014/main" id="{F908EB47-32F4-4E82-BF56-FD25BB074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8" name="Forma libre 35">
                <a:extLst>
                  <a:ext uri="{FF2B5EF4-FFF2-40B4-BE49-F238E27FC236}">
                    <a16:creationId xmlns:a16="http://schemas.microsoft.com/office/drawing/2014/main" id="{0966000D-B975-4E8A-9BF2-EACF216405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9" name="Forma libre 36">
                <a:extLst>
                  <a:ext uri="{FF2B5EF4-FFF2-40B4-BE49-F238E27FC236}">
                    <a16:creationId xmlns:a16="http://schemas.microsoft.com/office/drawing/2014/main" id="{A9554499-6796-4AEE-B012-34A5B9A585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0" name="Forma libre 38">
                <a:extLst>
                  <a:ext uri="{FF2B5EF4-FFF2-40B4-BE49-F238E27FC236}">
                    <a16:creationId xmlns:a16="http://schemas.microsoft.com/office/drawing/2014/main" id="{9DD40864-34BD-491F-B591-180E7B32C1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1" name="Forma libre 39">
                <a:extLst>
                  <a:ext uri="{FF2B5EF4-FFF2-40B4-BE49-F238E27FC236}">
                    <a16:creationId xmlns:a16="http://schemas.microsoft.com/office/drawing/2014/main" id="{2623F54C-4373-4D30-90DB-3129BDDF54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2" name="Forma libre 40">
                <a:extLst>
                  <a:ext uri="{FF2B5EF4-FFF2-40B4-BE49-F238E27FC236}">
                    <a16:creationId xmlns:a16="http://schemas.microsoft.com/office/drawing/2014/main" id="{1FF42884-D4B2-462F-9FA7-4FA8925322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3" name="Rectángulo 41">
                <a:extLst>
                  <a:ext uri="{FF2B5EF4-FFF2-40B4-BE49-F238E27FC236}">
                    <a16:creationId xmlns:a16="http://schemas.microsoft.com/office/drawing/2014/main" id="{27F4D4BA-37F5-4D54-BDFF-733F621D5DB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4" name="Forma libre 32">
                <a:extLst>
                  <a:ext uri="{FF2B5EF4-FFF2-40B4-BE49-F238E27FC236}">
                    <a16:creationId xmlns:a16="http://schemas.microsoft.com/office/drawing/2014/main" id="{29E4A0E5-0441-4563-A947-12A5781105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5" name="Forma libre 33">
                <a:extLst>
                  <a:ext uri="{FF2B5EF4-FFF2-40B4-BE49-F238E27FC236}">
                    <a16:creationId xmlns:a16="http://schemas.microsoft.com/office/drawing/2014/main" id="{4A8D89B4-AD1B-410A-870B-1042E075A04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6" name="Forma libre 34">
                <a:extLst>
                  <a:ext uri="{FF2B5EF4-FFF2-40B4-BE49-F238E27FC236}">
                    <a16:creationId xmlns:a16="http://schemas.microsoft.com/office/drawing/2014/main" id="{DFC54570-9F45-44E6-AC94-4B3192D44B2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7" name="Forma libre 37">
                <a:extLst>
                  <a:ext uri="{FF2B5EF4-FFF2-40B4-BE49-F238E27FC236}">
                    <a16:creationId xmlns:a16="http://schemas.microsoft.com/office/drawing/2014/main" id="{A976F76C-4BBB-4CD4-9270-5E4E8802BF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8" name="Forma libre 35">
                <a:extLst>
                  <a:ext uri="{FF2B5EF4-FFF2-40B4-BE49-F238E27FC236}">
                    <a16:creationId xmlns:a16="http://schemas.microsoft.com/office/drawing/2014/main" id="{06081E5F-35E2-4E9E-A0DA-9E2F769C4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9" name="Forma libre 36">
                <a:extLst>
                  <a:ext uri="{FF2B5EF4-FFF2-40B4-BE49-F238E27FC236}">
                    <a16:creationId xmlns:a16="http://schemas.microsoft.com/office/drawing/2014/main" id="{7B7B4F78-1391-433D-AAE5-0FA8B8EE18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0" name="Forma libre 38">
                <a:extLst>
                  <a:ext uri="{FF2B5EF4-FFF2-40B4-BE49-F238E27FC236}">
                    <a16:creationId xmlns:a16="http://schemas.microsoft.com/office/drawing/2014/main" id="{EF63F42B-29ED-4285-99D1-5FA657DA92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1" name="Forma libre 39">
                <a:extLst>
                  <a:ext uri="{FF2B5EF4-FFF2-40B4-BE49-F238E27FC236}">
                    <a16:creationId xmlns:a16="http://schemas.microsoft.com/office/drawing/2014/main" id="{EB7A6053-A7CF-4785-B396-6F70D6EBE9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2" name="Forma libre 40">
                <a:extLst>
                  <a:ext uri="{FF2B5EF4-FFF2-40B4-BE49-F238E27FC236}">
                    <a16:creationId xmlns:a16="http://schemas.microsoft.com/office/drawing/2014/main" id="{E6337518-A10D-47A5-BD86-6D1F3FAF3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3" name="Rectángulo 41">
                <a:extLst>
                  <a:ext uri="{FF2B5EF4-FFF2-40B4-BE49-F238E27FC236}">
                    <a16:creationId xmlns:a16="http://schemas.microsoft.com/office/drawing/2014/main" id="{7591C37F-6498-4992-992D-D413A84752D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grpSp>
      </p:grpSp>
      <p:sp>
        <p:nvSpPr>
          <p:cNvPr id="2" name="Título 1">
            <a:extLst>
              <a:ext uri="{FF2B5EF4-FFF2-40B4-BE49-F238E27FC236}">
                <a16:creationId xmlns:a16="http://schemas.microsoft.com/office/drawing/2014/main" id="{ED476017-D224-40AE-B921-67525450151A}"/>
              </a:ext>
            </a:extLst>
          </p:cNvPr>
          <p:cNvSpPr>
            <a:spLocks noGrp="1"/>
          </p:cNvSpPr>
          <p:nvPr>
            <p:ph type="ctrTitle"/>
          </p:nvPr>
        </p:nvSpPr>
        <p:spPr>
          <a:xfrm>
            <a:off x="913870" y="2344470"/>
            <a:ext cx="9452149" cy="1367896"/>
          </a:xfrm>
        </p:spPr>
        <p:txBody>
          <a:bodyPr rtlCol="0">
            <a:normAutofit fontScale="90000"/>
          </a:bodyPr>
          <a:lstStyle/>
          <a:p>
            <a:pPr algn="ctr" rtl="0"/>
            <a:r>
              <a:rPr lang="es-ES" dirty="0"/>
              <a:t>ifct46: </a:t>
            </a:r>
            <a:r>
              <a:rPr lang="es-ES" cap="none" dirty="0">
                <a:latin typeface="Arial" panose="020B0604020202020204" pitchFamily="34" charset="0"/>
                <a:cs typeface="Arial" panose="020B0604020202020204" pitchFamily="34" charset="0"/>
              </a:rPr>
              <a:t>Competencias </a:t>
            </a:r>
            <a:br>
              <a:rPr lang="es-ES" cap="none" dirty="0">
                <a:latin typeface="Arial" panose="020B0604020202020204" pitchFamily="34" charset="0"/>
                <a:cs typeface="Arial" panose="020B0604020202020204" pitchFamily="34" charset="0"/>
              </a:rPr>
            </a:br>
            <a:r>
              <a:rPr lang="es-ES" cap="none" dirty="0">
                <a:latin typeface="Arial" panose="020B0604020202020204" pitchFamily="34" charset="0"/>
                <a:cs typeface="Arial" panose="020B0604020202020204" pitchFamily="34" charset="0"/>
              </a:rPr>
              <a:t>digitales avanzadas</a:t>
            </a:r>
            <a:endParaRPr lang="es-ES" dirty="0">
              <a:latin typeface="Arial" panose="020B0604020202020204" pitchFamily="34" charset="0"/>
              <a:cs typeface="Arial" panose="020B0604020202020204" pitchFamily="34" charset="0"/>
            </a:endParaRPr>
          </a:p>
        </p:txBody>
      </p:sp>
      <p:sp>
        <p:nvSpPr>
          <p:cNvPr id="3" name="Subtítulo 2">
            <a:extLst>
              <a:ext uri="{FF2B5EF4-FFF2-40B4-BE49-F238E27FC236}">
                <a16:creationId xmlns:a16="http://schemas.microsoft.com/office/drawing/2014/main" id="{51F013D4-CBD9-4FC1-AF91-2301A704488B}"/>
              </a:ext>
            </a:extLst>
          </p:cNvPr>
          <p:cNvSpPr>
            <a:spLocks noGrp="1"/>
          </p:cNvSpPr>
          <p:nvPr>
            <p:ph type="subTitle" idx="1"/>
          </p:nvPr>
        </p:nvSpPr>
        <p:spPr>
          <a:xfrm>
            <a:off x="2667001" y="3806821"/>
            <a:ext cx="6857999" cy="748246"/>
          </a:xfrm>
        </p:spPr>
        <p:txBody>
          <a:bodyPr rtlCol="0">
            <a:normAutofit fontScale="85000" lnSpcReduction="20000"/>
          </a:bodyPr>
          <a:lstStyle/>
          <a:p>
            <a:pPr algn="ctr" rtl="0"/>
            <a:r>
              <a:rPr lang="es-ES" dirty="0"/>
              <a:t>Ignacio Celdrán</a:t>
            </a:r>
          </a:p>
          <a:p>
            <a:pPr algn="ctr" rtl="0"/>
            <a:r>
              <a:rPr lang="es-ES" dirty="0"/>
              <a:t>Ing. Informático</a:t>
            </a:r>
          </a:p>
        </p:txBody>
      </p:sp>
    </p:spTree>
    <p:extLst>
      <p:ext uri="{BB962C8B-B14F-4D97-AF65-F5344CB8AC3E}">
        <p14:creationId xmlns:p14="http://schemas.microsoft.com/office/powerpoint/2010/main" val="1337192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E55B7-F01F-1C73-6494-03951B0C7D45}"/>
            </a:ext>
          </a:extLst>
        </p:cNvPr>
        <p:cNvGrpSpPr/>
        <p:nvPr/>
      </p:nvGrpSpPr>
      <p:grpSpPr>
        <a:xfrm>
          <a:off x="0" y="0"/>
          <a:ext cx="0" cy="0"/>
          <a:chOff x="0" y="0"/>
          <a:chExt cx="0" cy="0"/>
        </a:xfrm>
      </p:grpSpPr>
      <p:sp>
        <p:nvSpPr>
          <p:cNvPr id="6" name="CuadroTexto 5">
            <a:extLst>
              <a:ext uri="{FF2B5EF4-FFF2-40B4-BE49-F238E27FC236}">
                <a16:creationId xmlns:a16="http://schemas.microsoft.com/office/drawing/2014/main" id="{205FCB63-FD8E-548F-91DB-4D378CD93678}"/>
              </a:ext>
            </a:extLst>
          </p:cNvPr>
          <p:cNvSpPr txBox="1"/>
          <p:nvPr/>
        </p:nvSpPr>
        <p:spPr>
          <a:xfrm>
            <a:off x="2840147" y="1782608"/>
            <a:ext cx="6511705" cy="1354217"/>
          </a:xfrm>
          <a:prstGeom prst="rect">
            <a:avLst/>
          </a:prstGeom>
          <a:noFill/>
        </p:spPr>
        <p:txBody>
          <a:bodyPr wrap="square">
            <a:spAutoFit/>
          </a:bodyPr>
          <a:lstStyle>
            <a:defPPr rtl="0">
              <a:defRPr lang="es-es"/>
            </a:defPPr>
            <a:lvl1pPr>
              <a:defRPr sz="2800" b="0" i="0" u="none" strike="noStrike" baseline="0">
                <a:solidFill>
                  <a:schemeClr val="bg2">
                    <a:lumMod val="50000"/>
                  </a:schemeClr>
                </a:solidFill>
                <a:latin typeface="Abadi" panose="020F0502020204030204" pitchFamily="34" charset="0"/>
              </a:defRPr>
            </a:lvl1pPr>
            <a:lvl2pPr marL="742950" lvl="1" indent="-285750">
              <a:buFont typeface="Arial" panose="020B0604020202020204" pitchFamily="34" charset="0"/>
              <a:buChar char="•"/>
              <a:defRPr b="0" i="0" u="none" strike="noStrike" baseline="0">
                <a:solidFill>
                  <a:schemeClr val="bg2">
                    <a:lumMod val="50000"/>
                  </a:schemeClr>
                </a:solidFill>
                <a:latin typeface="Abadi" panose="020F0502020204030204" pitchFamily="34" charset="0"/>
              </a:defRPr>
            </a:lvl2pPr>
          </a:lstStyle>
          <a:p>
            <a:r>
              <a:rPr lang="es-ES" dirty="0"/>
              <a:t>Creación del contenido. </a:t>
            </a:r>
          </a:p>
          <a:p>
            <a:pPr marL="285750" indent="-285750">
              <a:buFont typeface="Arial" panose="020B0604020202020204" pitchFamily="34" charset="0"/>
              <a:buChar char="•"/>
            </a:pPr>
            <a:r>
              <a:rPr lang="es-ES" sz="1800" dirty="0"/>
              <a:t>Herramientas ofimáticas (hoja de cálculo y base de datos). </a:t>
            </a:r>
          </a:p>
          <a:p>
            <a:pPr marL="285750" indent="-285750">
              <a:buFont typeface="Arial" panose="020B0604020202020204" pitchFamily="34" charset="0"/>
              <a:buChar char="•"/>
            </a:pPr>
            <a:r>
              <a:rPr lang="es-ES" sz="1800" dirty="0"/>
              <a:t>Retoque básico de imágenes. </a:t>
            </a:r>
          </a:p>
          <a:p>
            <a:pPr marL="285750" indent="-285750">
              <a:buFont typeface="Arial" panose="020B0604020202020204" pitchFamily="34" charset="0"/>
              <a:buChar char="•"/>
            </a:pPr>
            <a:r>
              <a:rPr lang="es-ES" sz="1800" dirty="0"/>
              <a:t>Derechos de autor y licencias. </a:t>
            </a:r>
          </a:p>
        </p:txBody>
      </p:sp>
      <p:sp>
        <p:nvSpPr>
          <p:cNvPr id="3" name="Título 1">
            <a:extLst>
              <a:ext uri="{FF2B5EF4-FFF2-40B4-BE49-F238E27FC236}">
                <a16:creationId xmlns:a16="http://schemas.microsoft.com/office/drawing/2014/main" id="{D4472B4A-6047-A23A-CD07-7E4749A6FB07}"/>
              </a:ext>
            </a:extLst>
          </p:cNvPr>
          <p:cNvSpPr txBox="1">
            <a:spLocks/>
          </p:cNvSpPr>
          <p:nvPr/>
        </p:nvSpPr>
        <p:spPr>
          <a:xfrm>
            <a:off x="3612333" y="379111"/>
            <a:ext cx="3259247" cy="691250"/>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 cap="none" dirty="0">
                <a:solidFill>
                  <a:schemeClr val="bg1"/>
                </a:solidFill>
                <a:latin typeface="Abadi" panose="020F0502020204030204" pitchFamily="34" charset="0"/>
                <a:ea typeface="+mn-ea"/>
                <a:cs typeface="+mn-cs"/>
              </a:rPr>
              <a:t>Índice del curso</a:t>
            </a:r>
          </a:p>
        </p:txBody>
      </p:sp>
    </p:spTree>
    <p:extLst>
      <p:ext uri="{BB962C8B-B14F-4D97-AF65-F5344CB8AC3E}">
        <p14:creationId xmlns:p14="http://schemas.microsoft.com/office/powerpoint/2010/main" val="2151849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01FCD-0453-762D-731C-776A9D1FC97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75A6A5E-9951-5768-642C-4269C7085797}"/>
              </a:ext>
            </a:extLst>
          </p:cNvPr>
          <p:cNvSpPr>
            <a:spLocks noGrp="1"/>
          </p:cNvSpPr>
          <p:nvPr>
            <p:ph type="title"/>
          </p:nvPr>
        </p:nvSpPr>
        <p:spPr>
          <a:xfrm>
            <a:off x="1912374" y="414285"/>
            <a:ext cx="8367252" cy="598438"/>
          </a:xfrm>
        </p:spPr>
        <p:txBody>
          <a:bodyPr>
            <a:normAutofit fontScale="90000"/>
          </a:bodyPr>
          <a:lstStyle/>
          <a:p>
            <a:r>
              <a:rPr lang="es-ES" sz="2800" dirty="0">
                <a:solidFill>
                  <a:schemeClr val="bg1"/>
                </a:solidFill>
                <a:latin typeface="Abadi" panose="020F0502020204030204" pitchFamily="34" charset="0"/>
              </a:rPr>
              <a:t>Creación de contenido: herramientas ofimáticas. </a:t>
            </a:r>
            <a:endParaRPr lang="es-ES" sz="2800" dirty="0">
              <a:solidFill>
                <a:schemeClr val="bg1"/>
              </a:solidFill>
            </a:endParaRPr>
          </a:p>
        </p:txBody>
      </p:sp>
      <p:sp>
        <p:nvSpPr>
          <p:cNvPr id="3" name="CuadroTexto 2">
            <a:extLst>
              <a:ext uri="{FF2B5EF4-FFF2-40B4-BE49-F238E27FC236}">
                <a16:creationId xmlns:a16="http://schemas.microsoft.com/office/drawing/2014/main" id="{6EA96BAC-9F92-1560-4B31-F0847C9BF729}"/>
              </a:ext>
            </a:extLst>
          </p:cNvPr>
          <p:cNvSpPr txBox="1"/>
          <p:nvPr/>
        </p:nvSpPr>
        <p:spPr>
          <a:xfrm>
            <a:off x="1294646" y="1131683"/>
            <a:ext cx="9905998" cy="2985433"/>
          </a:xfrm>
          <a:prstGeom prst="rect">
            <a:avLst/>
          </a:prstGeom>
          <a:noFill/>
        </p:spPr>
        <p:txBody>
          <a:bodyPr wrap="square" rtlCol="0">
            <a:spAutoFit/>
          </a:bodyPr>
          <a:lstStyle/>
          <a:p>
            <a:pPr algn="just"/>
            <a:r>
              <a:rPr lang="es-ES" sz="2000" dirty="0">
                <a:solidFill>
                  <a:schemeClr val="bg1"/>
                </a:solidFill>
              </a:rPr>
              <a:t>Def. </a:t>
            </a:r>
            <a:r>
              <a:rPr lang="es-ES" sz="2000" i="1" dirty="0">
                <a:solidFill>
                  <a:schemeClr val="bg1"/>
                </a:solidFill>
              </a:rPr>
              <a:t>RAE define ofimática como la automatización de las comunicaciones y procesos administrativos en las oficinas mediante sistemas electrónicos. Es un acrónimo formado por las palabras "oficina" e "informática" y se refiere tanto a la técnica como al conjunto de equipos y programas informáticos utilizados en el trabajo de oficina.</a:t>
            </a:r>
          </a:p>
          <a:p>
            <a:pPr algn="just"/>
            <a:endParaRPr lang="es-ES" sz="2000" dirty="0">
              <a:solidFill>
                <a:schemeClr val="bg1"/>
              </a:solidFill>
            </a:endParaRPr>
          </a:p>
          <a:p>
            <a:pPr algn="ctr"/>
            <a:r>
              <a:rPr lang="es-ES" sz="2800" b="1" dirty="0"/>
              <a:t>OFI</a:t>
            </a:r>
            <a:r>
              <a:rPr lang="es-ES" sz="2800" dirty="0">
                <a:solidFill>
                  <a:schemeClr val="bg1"/>
                </a:solidFill>
              </a:rPr>
              <a:t>CINA + INFOR</a:t>
            </a:r>
            <a:r>
              <a:rPr lang="es-ES" sz="2800" b="1" dirty="0"/>
              <a:t>MATICA</a:t>
            </a:r>
            <a:r>
              <a:rPr lang="es-ES" sz="2800" dirty="0">
                <a:solidFill>
                  <a:schemeClr val="bg1"/>
                </a:solidFill>
              </a:rPr>
              <a:t> =</a:t>
            </a:r>
            <a:r>
              <a:rPr lang="es-ES" sz="2800" dirty="0"/>
              <a:t> </a:t>
            </a:r>
            <a:r>
              <a:rPr lang="es-ES" sz="2800" b="1" dirty="0"/>
              <a:t>OFIMATICA</a:t>
            </a:r>
          </a:p>
          <a:p>
            <a:pPr algn="just"/>
            <a:endParaRPr lang="es-ES" sz="2000" dirty="0">
              <a:solidFill>
                <a:schemeClr val="bg1"/>
              </a:solidFill>
            </a:endParaRPr>
          </a:p>
          <a:p>
            <a:pPr algn="just"/>
            <a:r>
              <a:rPr lang="es-ES" sz="2000" dirty="0">
                <a:solidFill>
                  <a:schemeClr val="bg1"/>
                </a:solidFill>
              </a:rPr>
              <a:t>Esta definición es obsoleta, ya que hoy en día el uso de la informática no se limita a las oficinas o empresas.</a:t>
            </a:r>
            <a:endParaRPr lang="es-ES" sz="2800" b="1" dirty="0"/>
          </a:p>
        </p:txBody>
      </p:sp>
    </p:spTree>
    <p:extLst>
      <p:ext uri="{BB962C8B-B14F-4D97-AF65-F5344CB8AC3E}">
        <p14:creationId xmlns:p14="http://schemas.microsoft.com/office/powerpoint/2010/main" val="378628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25F1C-6B2D-D78D-D81C-0220C67775CD}"/>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6A2739A-7123-B974-6044-D55C6D79872A}"/>
              </a:ext>
            </a:extLst>
          </p:cNvPr>
          <p:cNvSpPr txBox="1"/>
          <p:nvPr/>
        </p:nvSpPr>
        <p:spPr>
          <a:xfrm>
            <a:off x="1143001" y="699064"/>
            <a:ext cx="9905998" cy="5755422"/>
          </a:xfrm>
          <a:prstGeom prst="rect">
            <a:avLst/>
          </a:prstGeom>
          <a:noFill/>
        </p:spPr>
        <p:txBody>
          <a:bodyPr wrap="square" rtlCol="0">
            <a:spAutoFit/>
          </a:bodyPr>
          <a:lstStyle/>
          <a:p>
            <a:pPr algn="just"/>
            <a:r>
              <a:rPr lang="es-ES" sz="2400" dirty="0">
                <a:solidFill>
                  <a:schemeClr val="bg1"/>
                </a:solidFill>
              </a:rPr>
              <a:t>¿ Qué son una hoja de cálculo y una base de datos?</a:t>
            </a:r>
          </a:p>
          <a:p>
            <a:pPr algn="just"/>
            <a:endParaRPr lang="es-ES" sz="2400" dirty="0">
              <a:solidFill>
                <a:schemeClr val="bg1"/>
              </a:solidFill>
            </a:endParaRPr>
          </a:p>
          <a:p>
            <a:pPr algn="just"/>
            <a:r>
              <a:rPr lang="es-ES" sz="2000" b="1" i="1" dirty="0">
                <a:solidFill>
                  <a:schemeClr val="bg1"/>
                </a:solidFill>
              </a:rPr>
              <a:t>Hoja de cálculo;</a:t>
            </a:r>
            <a:r>
              <a:rPr lang="es-ES" sz="2000" b="1" dirty="0">
                <a:solidFill>
                  <a:schemeClr val="bg1"/>
                </a:solidFill>
              </a:rPr>
              <a:t> </a:t>
            </a:r>
            <a:r>
              <a:rPr lang="es-ES" sz="2000" dirty="0">
                <a:solidFill>
                  <a:schemeClr val="bg1"/>
                </a:solidFill>
              </a:rPr>
              <a:t>programa que trabaja con tablas formadas por filas y columnas de celdas que contienen información numérica y fórmulas o texto, y las presenta en una pantalla.</a:t>
            </a:r>
          </a:p>
          <a:p>
            <a:pPr algn="just"/>
            <a:endParaRPr lang="es-ES" sz="2000" i="1" dirty="0">
              <a:solidFill>
                <a:schemeClr val="bg1"/>
              </a:solidFill>
            </a:endParaRPr>
          </a:p>
          <a:p>
            <a:pPr algn="just"/>
            <a:r>
              <a:rPr lang="es-ES" sz="2000" b="1" i="1" dirty="0">
                <a:solidFill>
                  <a:schemeClr val="bg1"/>
                </a:solidFill>
              </a:rPr>
              <a:t>Base de datos; </a:t>
            </a:r>
            <a:r>
              <a:rPr lang="es-ES" sz="2000" dirty="0">
                <a:solidFill>
                  <a:schemeClr val="bg1"/>
                </a:solidFill>
              </a:rPr>
              <a:t>conjunto de datos organizado de tal modo que permita obtener con rapidez diversos tipos de información.</a:t>
            </a:r>
            <a:endParaRPr lang="es-ES" sz="2000" i="1" dirty="0">
              <a:solidFill>
                <a:schemeClr val="bg1"/>
              </a:solidFill>
            </a:endParaRPr>
          </a:p>
          <a:p>
            <a:pPr algn="just"/>
            <a:endParaRPr lang="es-ES" sz="2000" dirty="0">
              <a:solidFill>
                <a:schemeClr val="bg1"/>
              </a:solidFill>
            </a:endParaRPr>
          </a:p>
          <a:p>
            <a:pPr algn="just"/>
            <a:r>
              <a:rPr lang="es-ES" sz="2000" b="1" i="1" dirty="0">
                <a:solidFill>
                  <a:schemeClr val="bg1"/>
                </a:solidFill>
              </a:rPr>
              <a:t>Una suite ofimática</a:t>
            </a:r>
            <a:r>
              <a:rPr lang="es-ES" sz="2000" dirty="0">
                <a:solidFill>
                  <a:schemeClr val="bg1"/>
                </a:solidFill>
              </a:rPr>
              <a:t> es un conjunto de programas informáticos integrados que sirven para realizar tareas de oficina, como redactar documentos, crear hojas de cálculo o hacer presentaciones. Incluye aplicaciones básicas como un procesador de textos y una hoja de cálculo, y a menudo también programas para presentaciones, correo electrónico, bases de datos y agendas.</a:t>
            </a:r>
          </a:p>
          <a:p>
            <a:pPr algn="just"/>
            <a:endParaRPr lang="es-ES" sz="2000" dirty="0">
              <a:solidFill>
                <a:schemeClr val="bg1"/>
              </a:solidFill>
            </a:endParaRPr>
          </a:p>
          <a:p>
            <a:pPr algn="just"/>
            <a:r>
              <a:rPr lang="es-ES" sz="2000" dirty="0">
                <a:solidFill>
                  <a:schemeClr val="bg1"/>
                </a:solidFill>
              </a:rPr>
              <a:t>Existen suites de pago o gratuitas, algunas con unos u otros componentes, por lo que debemos elegir la que mejor se adapte a nuestras necesidades.</a:t>
            </a:r>
          </a:p>
          <a:p>
            <a:pPr algn="just"/>
            <a:endParaRPr lang="es-ES" sz="2000" dirty="0">
              <a:solidFill>
                <a:schemeClr val="bg1"/>
              </a:solidFill>
            </a:endParaRPr>
          </a:p>
          <a:p>
            <a:pPr algn="just"/>
            <a:r>
              <a:rPr lang="es-ES" sz="2000" dirty="0">
                <a:solidFill>
                  <a:schemeClr val="bg1"/>
                </a:solidFill>
              </a:rPr>
              <a:t>Las más utilizadas son: Microsoft 365, Google </a:t>
            </a:r>
            <a:r>
              <a:rPr lang="es-ES" sz="2000" dirty="0" err="1">
                <a:solidFill>
                  <a:schemeClr val="bg1"/>
                </a:solidFill>
              </a:rPr>
              <a:t>Docs</a:t>
            </a:r>
            <a:r>
              <a:rPr lang="es-ES" sz="2000" dirty="0">
                <a:solidFill>
                  <a:schemeClr val="bg1"/>
                </a:solidFill>
              </a:rPr>
              <a:t>, OpenOffice y LibreOffice.</a:t>
            </a:r>
          </a:p>
        </p:txBody>
      </p:sp>
    </p:spTree>
    <p:extLst>
      <p:ext uri="{BB962C8B-B14F-4D97-AF65-F5344CB8AC3E}">
        <p14:creationId xmlns:p14="http://schemas.microsoft.com/office/powerpoint/2010/main" val="3295398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7A420-79DF-03F0-FB5B-7FDD9368325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60AD65D9-074D-5395-2411-8EBD52DFA6C9}"/>
              </a:ext>
            </a:extLst>
          </p:cNvPr>
          <p:cNvSpPr txBox="1"/>
          <p:nvPr/>
        </p:nvSpPr>
        <p:spPr>
          <a:xfrm>
            <a:off x="1143001" y="699064"/>
            <a:ext cx="9905998" cy="1938992"/>
          </a:xfrm>
          <a:prstGeom prst="rect">
            <a:avLst/>
          </a:prstGeom>
          <a:noFill/>
        </p:spPr>
        <p:txBody>
          <a:bodyPr wrap="square" rtlCol="0">
            <a:spAutoFit/>
          </a:bodyPr>
          <a:lstStyle/>
          <a:p>
            <a:pPr algn="just"/>
            <a:r>
              <a:rPr lang="es-ES" sz="2000" b="1" i="1" dirty="0">
                <a:solidFill>
                  <a:schemeClr val="bg1"/>
                </a:solidFill>
              </a:rPr>
              <a:t>Microsoft 365</a:t>
            </a:r>
          </a:p>
          <a:p>
            <a:pPr algn="just"/>
            <a:endParaRPr lang="es-ES" sz="2000" b="1" i="1" dirty="0">
              <a:solidFill>
                <a:schemeClr val="bg1"/>
              </a:solidFill>
            </a:endParaRPr>
          </a:p>
          <a:p>
            <a:pPr algn="just"/>
            <a:r>
              <a:rPr lang="es-ES" sz="2000" dirty="0">
                <a:solidFill>
                  <a:schemeClr val="bg1"/>
                </a:solidFill>
              </a:rPr>
              <a:t>Paquete de Microsoft, de pago, herramienta colaborativa. Es la suite más utilizada, tiene versiones para Pc, Mac y Android.</a:t>
            </a:r>
          </a:p>
          <a:p>
            <a:pPr algn="just"/>
            <a:r>
              <a:rPr lang="es-ES" sz="2000" dirty="0">
                <a:solidFill>
                  <a:schemeClr val="bg1"/>
                </a:solidFill>
              </a:rPr>
              <a:t>Para Mac, no dispone de base de datos.</a:t>
            </a:r>
          </a:p>
          <a:p>
            <a:pPr algn="just"/>
            <a:r>
              <a:rPr lang="es-ES" sz="2000" dirty="0">
                <a:solidFill>
                  <a:schemeClr val="bg1"/>
                </a:solidFill>
              </a:rPr>
              <a:t> </a:t>
            </a:r>
          </a:p>
        </p:txBody>
      </p:sp>
      <p:pic>
        <p:nvPicPr>
          <p:cNvPr id="1028" name="Picture 4" descr="Migration mail HostPapa vers Microsoft Office 365">
            <a:extLst>
              <a:ext uri="{FF2B5EF4-FFF2-40B4-BE49-F238E27FC236}">
                <a16:creationId xmlns:a16="http://schemas.microsoft.com/office/drawing/2014/main" id="{4CAB08A6-CAAC-7FCE-D7A2-DC320BDBD2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1081"/>
          <a:stretch>
            <a:fillRect/>
          </a:stretch>
        </p:blipFill>
        <p:spPr bwMode="auto">
          <a:xfrm>
            <a:off x="2748359" y="2638056"/>
            <a:ext cx="6695282" cy="3720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502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DD0B5-0852-997D-DE5C-303A1DDE167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679675B-707D-C911-B0BD-6D6988FA99E4}"/>
              </a:ext>
            </a:extLst>
          </p:cNvPr>
          <p:cNvSpPr txBox="1"/>
          <p:nvPr/>
        </p:nvSpPr>
        <p:spPr>
          <a:xfrm>
            <a:off x="1143001" y="699064"/>
            <a:ext cx="9905998" cy="1846659"/>
          </a:xfrm>
          <a:prstGeom prst="rect">
            <a:avLst/>
          </a:prstGeom>
          <a:noFill/>
        </p:spPr>
        <p:txBody>
          <a:bodyPr wrap="square" rtlCol="0">
            <a:spAutoFit/>
          </a:bodyPr>
          <a:lstStyle/>
          <a:p>
            <a:pPr algn="just"/>
            <a:r>
              <a:rPr lang="es-ES" sz="2000" b="1" i="1" dirty="0">
                <a:solidFill>
                  <a:schemeClr val="bg1"/>
                </a:solidFill>
              </a:rPr>
              <a:t>Google </a:t>
            </a:r>
            <a:r>
              <a:rPr lang="es-ES" sz="2000" b="1" i="1" dirty="0" err="1">
                <a:solidFill>
                  <a:schemeClr val="bg1"/>
                </a:solidFill>
              </a:rPr>
              <a:t>Docs</a:t>
            </a:r>
            <a:endParaRPr lang="es-ES" sz="2000" b="1" i="1" dirty="0">
              <a:solidFill>
                <a:schemeClr val="bg1"/>
              </a:solidFill>
            </a:endParaRPr>
          </a:p>
          <a:p>
            <a:pPr algn="just"/>
            <a:endParaRPr lang="es-ES" sz="2000" b="1" i="1" dirty="0">
              <a:solidFill>
                <a:schemeClr val="bg1"/>
              </a:solidFill>
            </a:endParaRPr>
          </a:p>
          <a:p>
            <a:pPr algn="just"/>
            <a:r>
              <a:rPr lang="es-ES" sz="2000" b="1" dirty="0">
                <a:solidFill>
                  <a:schemeClr val="bg1"/>
                </a:solidFill>
              </a:rPr>
              <a:t>Google </a:t>
            </a:r>
            <a:r>
              <a:rPr lang="es-ES" sz="2000" b="1" dirty="0" err="1">
                <a:solidFill>
                  <a:schemeClr val="bg1"/>
                </a:solidFill>
              </a:rPr>
              <a:t>Workspace</a:t>
            </a:r>
            <a:r>
              <a:rPr lang="es-ES" sz="2000" dirty="0">
                <a:solidFill>
                  <a:schemeClr val="bg1"/>
                </a:solidFill>
              </a:rPr>
              <a:t> o </a:t>
            </a:r>
            <a:r>
              <a:rPr lang="es-ES" sz="2000" b="1" dirty="0">
                <a:solidFill>
                  <a:schemeClr val="bg1"/>
                </a:solidFill>
              </a:rPr>
              <a:t>Documentos de Google </a:t>
            </a:r>
            <a:r>
              <a:rPr lang="es-ES" sz="2000" b="1" dirty="0" err="1">
                <a:solidFill>
                  <a:schemeClr val="bg1"/>
                </a:solidFill>
              </a:rPr>
              <a:t>Editors</a:t>
            </a:r>
            <a:r>
              <a:rPr lang="es-ES" dirty="0">
                <a:solidFill>
                  <a:schemeClr val="bg1"/>
                </a:solidFill>
              </a:rPr>
              <a:t>. Incluye aplicaciones como Documentos de Google (similar a Word), Hojas de cálculo (Excel), Presentaciones (PowerPoint), Formularios y más. Estas herramientas se ejecutan en un navegador web y permiten la colaboración en tiempo real, con todos los archivos guardados automáticamente en Google Drive. </a:t>
            </a:r>
            <a:endParaRPr lang="es-ES" sz="2000" dirty="0">
              <a:solidFill>
                <a:schemeClr val="bg1"/>
              </a:solidFill>
            </a:endParaRPr>
          </a:p>
        </p:txBody>
      </p:sp>
      <p:pic>
        <p:nvPicPr>
          <p:cNvPr id="2050" name="Picture 2">
            <a:extLst>
              <a:ext uri="{FF2B5EF4-FFF2-40B4-BE49-F238E27FC236}">
                <a16:creationId xmlns:a16="http://schemas.microsoft.com/office/drawing/2014/main" id="{F6C1C2BF-2034-D7F2-8F92-721A2924D1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929" t="8451" r="15616"/>
          <a:stretch>
            <a:fillRect/>
          </a:stretch>
        </p:blipFill>
        <p:spPr bwMode="auto">
          <a:xfrm>
            <a:off x="3812314" y="2652764"/>
            <a:ext cx="4567372" cy="3916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521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10762-1B19-C600-8D45-75550B435333}"/>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8965EAE1-4C29-CC75-07E7-EB95473F8984}"/>
              </a:ext>
            </a:extLst>
          </p:cNvPr>
          <p:cNvSpPr txBox="1"/>
          <p:nvPr/>
        </p:nvSpPr>
        <p:spPr>
          <a:xfrm>
            <a:off x="1143001" y="699064"/>
            <a:ext cx="9905998" cy="1015663"/>
          </a:xfrm>
          <a:prstGeom prst="rect">
            <a:avLst/>
          </a:prstGeom>
          <a:noFill/>
        </p:spPr>
        <p:txBody>
          <a:bodyPr wrap="square" rtlCol="0">
            <a:spAutoFit/>
          </a:bodyPr>
          <a:lstStyle/>
          <a:p>
            <a:pPr algn="just"/>
            <a:r>
              <a:rPr lang="es-ES" sz="2000" b="1" i="1" dirty="0">
                <a:solidFill>
                  <a:schemeClr val="bg1"/>
                </a:solidFill>
              </a:rPr>
              <a:t>Apache OpenOffice</a:t>
            </a:r>
          </a:p>
          <a:p>
            <a:pPr algn="just"/>
            <a:endParaRPr lang="es-ES" sz="2000" b="1" i="1" dirty="0">
              <a:solidFill>
                <a:schemeClr val="bg1"/>
              </a:solidFill>
            </a:endParaRPr>
          </a:p>
          <a:p>
            <a:pPr algn="just"/>
            <a:r>
              <a:rPr lang="es-ES" sz="2000" dirty="0">
                <a:solidFill>
                  <a:schemeClr val="bg1"/>
                </a:solidFill>
              </a:rPr>
              <a:t>Suite gratuita, disponible para descargar de la web. Compatibilidad alta con Office 365</a:t>
            </a:r>
          </a:p>
        </p:txBody>
      </p:sp>
      <p:pic>
        <p:nvPicPr>
          <p:cNvPr id="3074" name="Picture 2">
            <a:extLst>
              <a:ext uri="{FF2B5EF4-FFF2-40B4-BE49-F238E27FC236}">
                <a16:creationId xmlns:a16="http://schemas.microsoft.com/office/drawing/2014/main" id="{850A7515-29E0-C35F-F52B-2841FFF4EE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982" b="36734"/>
          <a:stretch>
            <a:fillRect/>
          </a:stretch>
        </p:blipFill>
        <p:spPr bwMode="auto">
          <a:xfrm>
            <a:off x="3409322" y="2136253"/>
            <a:ext cx="5373356" cy="3007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342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34AB7-EE00-30A6-1C39-C614F1A7C4AF}"/>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8906FDE4-1827-EF10-C6A8-3724D263D62A}"/>
              </a:ext>
            </a:extLst>
          </p:cNvPr>
          <p:cNvSpPr txBox="1"/>
          <p:nvPr/>
        </p:nvSpPr>
        <p:spPr>
          <a:xfrm>
            <a:off x="1143001" y="699064"/>
            <a:ext cx="9905998" cy="1015663"/>
          </a:xfrm>
          <a:prstGeom prst="rect">
            <a:avLst/>
          </a:prstGeom>
          <a:noFill/>
        </p:spPr>
        <p:txBody>
          <a:bodyPr wrap="square" rtlCol="0">
            <a:spAutoFit/>
          </a:bodyPr>
          <a:lstStyle/>
          <a:p>
            <a:pPr algn="just"/>
            <a:r>
              <a:rPr lang="es-ES" sz="2000" b="1" i="1" dirty="0">
                <a:solidFill>
                  <a:schemeClr val="bg1"/>
                </a:solidFill>
              </a:rPr>
              <a:t>LibreOffice</a:t>
            </a:r>
          </a:p>
          <a:p>
            <a:pPr algn="just"/>
            <a:endParaRPr lang="es-ES" sz="2000" b="1" i="1" dirty="0">
              <a:solidFill>
                <a:schemeClr val="bg1"/>
              </a:solidFill>
            </a:endParaRPr>
          </a:p>
          <a:p>
            <a:pPr algn="just"/>
            <a:r>
              <a:rPr lang="es-ES" sz="2000" dirty="0">
                <a:solidFill>
                  <a:schemeClr val="bg1"/>
                </a:solidFill>
              </a:rPr>
              <a:t>Suite gratuita, similar a OpenOffice</a:t>
            </a:r>
          </a:p>
        </p:txBody>
      </p:sp>
      <p:pic>
        <p:nvPicPr>
          <p:cNvPr id="4098" name="Picture 2" descr="What is Libre Office in hindi|(Lecture - 1) - YouTube">
            <a:extLst>
              <a:ext uri="{FF2B5EF4-FFF2-40B4-BE49-F238E27FC236}">
                <a16:creationId xmlns:a16="http://schemas.microsoft.com/office/drawing/2014/main" id="{035C4958-8C15-9B2B-7794-7A395CADE01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587" b="12467"/>
          <a:stretch>
            <a:fillRect/>
          </a:stretch>
        </p:blipFill>
        <p:spPr bwMode="auto">
          <a:xfrm>
            <a:off x="3048000" y="2009671"/>
            <a:ext cx="6096000" cy="3426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03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AB987-A73E-DC6B-E93E-161B88ACA29D}"/>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A4FF8C7C-2459-23D6-287A-E3C0DB423C4B}"/>
              </a:ext>
            </a:extLst>
          </p:cNvPr>
          <p:cNvSpPr txBox="1"/>
          <p:nvPr/>
        </p:nvSpPr>
        <p:spPr>
          <a:xfrm>
            <a:off x="1143001" y="699064"/>
            <a:ext cx="9905998" cy="3170099"/>
          </a:xfrm>
          <a:prstGeom prst="rect">
            <a:avLst/>
          </a:prstGeom>
          <a:noFill/>
        </p:spPr>
        <p:txBody>
          <a:bodyPr wrap="square" rtlCol="0">
            <a:spAutoFit/>
          </a:bodyPr>
          <a:lstStyle/>
          <a:p>
            <a:pPr algn="just"/>
            <a:r>
              <a:rPr lang="es-ES" sz="2000" b="1" i="1" dirty="0">
                <a:solidFill>
                  <a:schemeClr val="bg1"/>
                </a:solidFill>
              </a:rPr>
              <a:t>Excel;</a:t>
            </a:r>
            <a:r>
              <a:rPr lang="es-ES" sz="2000" b="1" dirty="0">
                <a:solidFill>
                  <a:schemeClr val="bg1"/>
                </a:solidFill>
              </a:rPr>
              <a:t> </a:t>
            </a:r>
            <a:r>
              <a:rPr lang="es-ES" sz="2000" dirty="0">
                <a:solidFill>
                  <a:schemeClr val="bg1"/>
                </a:solidFill>
              </a:rPr>
              <a:t>es una hoja de cálculo muy potente, permite hacer muchas cosas, pero sirve principalmente, para hacer cálculos y para sacarle todo el partido hay que tener conocimientos de matemáticas, estadística y programación. No obstante, aun no siendo usuarios avanzados podremos sacar mucho partido a Excel.</a:t>
            </a:r>
          </a:p>
          <a:p>
            <a:pPr algn="just"/>
            <a:endParaRPr lang="es-ES" sz="2000" dirty="0">
              <a:solidFill>
                <a:schemeClr val="bg1"/>
              </a:solidFill>
            </a:endParaRPr>
          </a:p>
          <a:p>
            <a:pPr algn="just"/>
            <a:r>
              <a:rPr lang="es-ES" sz="2000" b="1" i="1" dirty="0">
                <a:solidFill>
                  <a:schemeClr val="bg1"/>
                </a:solidFill>
              </a:rPr>
              <a:t>Access;</a:t>
            </a:r>
            <a:r>
              <a:rPr lang="es-ES" sz="2000" dirty="0">
                <a:solidFill>
                  <a:schemeClr val="bg1"/>
                </a:solidFill>
              </a:rPr>
              <a:t> Access es una base de datos. Para hacer una base de datos debemos empezar definiendo los campos (datos) que vamos a utilizar y que podemos cargar de dos maneras: directamente en una tabla, no es lo más recomendado, y mediante un formulario de entrada de datos, la forma correcta. Debemos aprender a hacer tablas y formularios. Para extraer información se deben utilizar consultas e informes.</a:t>
            </a:r>
          </a:p>
        </p:txBody>
      </p:sp>
    </p:spTree>
    <p:extLst>
      <p:ext uri="{BB962C8B-B14F-4D97-AF65-F5344CB8AC3E}">
        <p14:creationId xmlns:p14="http://schemas.microsoft.com/office/powerpoint/2010/main" val="14190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E0F56-24BA-0465-4456-5A4CF2C90AD3}"/>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18F141C-D8C1-5807-8F3E-8E86CC4FE420}"/>
              </a:ext>
            </a:extLst>
          </p:cNvPr>
          <p:cNvSpPr>
            <a:spLocks noGrp="1"/>
          </p:cNvSpPr>
          <p:nvPr>
            <p:ph type="title"/>
          </p:nvPr>
        </p:nvSpPr>
        <p:spPr>
          <a:xfrm>
            <a:off x="1864916" y="424117"/>
            <a:ext cx="8765458" cy="598438"/>
          </a:xfrm>
        </p:spPr>
        <p:txBody>
          <a:bodyPr>
            <a:normAutofit fontScale="90000"/>
          </a:bodyPr>
          <a:lstStyle/>
          <a:p>
            <a:r>
              <a:rPr lang="es-ES" sz="2800" dirty="0">
                <a:solidFill>
                  <a:schemeClr val="bg1"/>
                </a:solidFill>
                <a:latin typeface="Abadi" panose="020F0502020204030204" pitchFamily="34" charset="0"/>
              </a:rPr>
              <a:t>Creación de contenido: retoque básico de imágenes</a:t>
            </a:r>
            <a:endParaRPr lang="es-ES" sz="2800" dirty="0">
              <a:solidFill>
                <a:schemeClr val="bg1"/>
              </a:solidFill>
            </a:endParaRPr>
          </a:p>
        </p:txBody>
      </p:sp>
      <p:sp>
        <p:nvSpPr>
          <p:cNvPr id="3" name="CuadroTexto 2">
            <a:extLst>
              <a:ext uri="{FF2B5EF4-FFF2-40B4-BE49-F238E27FC236}">
                <a16:creationId xmlns:a16="http://schemas.microsoft.com/office/drawing/2014/main" id="{1BFEA473-1455-FC40-BDD1-959678F8D4C4}"/>
              </a:ext>
            </a:extLst>
          </p:cNvPr>
          <p:cNvSpPr txBox="1"/>
          <p:nvPr/>
        </p:nvSpPr>
        <p:spPr>
          <a:xfrm>
            <a:off x="1294646" y="1131683"/>
            <a:ext cx="9905998" cy="5324535"/>
          </a:xfrm>
          <a:prstGeom prst="rect">
            <a:avLst/>
          </a:prstGeom>
          <a:noFill/>
        </p:spPr>
        <p:txBody>
          <a:bodyPr wrap="square" rtlCol="0">
            <a:spAutoFit/>
          </a:bodyPr>
          <a:lstStyle/>
          <a:p>
            <a:pPr algn="just"/>
            <a:r>
              <a:rPr lang="es-ES" sz="2000" dirty="0">
                <a:solidFill>
                  <a:schemeClr val="bg1"/>
                </a:solidFill>
              </a:rPr>
              <a:t>Hay muchas razones por las que retocar una imagen, añadir un adorno, un retoque físico, eliminar elementos de una imagen.</a:t>
            </a:r>
          </a:p>
          <a:p>
            <a:pPr algn="just"/>
            <a:r>
              <a:rPr lang="es-ES" sz="2000" dirty="0">
                <a:solidFill>
                  <a:schemeClr val="bg1"/>
                </a:solidFill>
              </a:rPr>
              <a:t>El programa más utilizado es Adobe Photoshop, el cual es muy bueno, pero es caro. Tiene licencias de prueba, estudiantes, a precios mas reducidos.</a:t>
            </a:r>
          </a:p>
          <a:p>
            <a:pPr algn="just"/>
            <a:r>
              <a:rPr lang="es-ES" sz="2000" dirty="0">
                <a:solidFill>
                  <a:schemeClr val="bg1"/>
                </a:solidFill>
              </a:rPr>
              <a:t>Lo normal es empezar por los programas gratuitos y de ser necesario buscar una solución de pago.</a:t>
            </a:r>
          </a:p>
          <a:p>
            <a:pPr algn="just"/>
            <a:r>
              <a:rPr lang="es-ES" sz="2000" dirty="0">
                <a:solidFill>
                  <a:schemeClr val="bg1"/>
                </a:solidFill>
              </a:rPr>
              <a:t>Los programas más utilizados son:</a:t>
            </a:r>
          </a:p>
          <a:p>
            <a:pPr lvl="1" algn="just"/>
            <a:r>
              <a:rPr lang="es-ES" sz="2000" dirty="0" err="1">
                <a:solidFill>
                  <a:schemeClr val="bg1"/>
                </a:solidFill>
              </a:rPr>
              <a:t>Darktable</a:t>
            </a:r>
            <a:r>
              <a:rPr lang="es-ES" sz="2000" dirty="0">
                <a:solidFill>
                  <a:schemeClr val="bg1"/>
                </a:solidFill>
              </a:rPr>
              <a:t>: código abierto, completo.</a:t>
            </a:r>
          </a:p>
          <a:p>
            <a:pPr lvl="1" algn="just"/>
            <a:r>
              <a:rPr lang="es-ES" sz="2000" dirty="0" err="1">
                <a:solidFill>
                  <a:schemeClr val="bg1"/>
                </a:solidFill>
              </a:rPr>
              <a:t>Fotor</a:t>
            </a:r>
            <a:r>
              <a:rPr lang="es-ES" sz="2000" dirty="0">
                <a:solidFill>
                  <a:schemeClr val="bg1"/>
                </a:solidFill>
              </a:rPr>
              <a:t>: Versión web, hacer retoques rápidos.</a:t>
            </a:r>
          </a:p>
          <a:p>
            <a:pPr lvl="1" algn="just"/>
            <a:r>
              <a:rPr lang="es-ES" sz="2000" dirty="0">
                <a:solidFill>
                  <a:schemeClr val="bg1"/>
                </a:solidFill>
              </a:rPr>
              <a:t>GIMP: De las mejores aplicaciones, código abierto. Alternativa completa a Photoshop.</a:t>
            </a:r>
          </a:p>
          <a:p>
            <a:pPr lvl="1" algn="just"/>
            <a:r>
              <a:rPr lang="es-ES" sz="2000" dirty="0" err="1">
                <a:solidFill>
                  <a:schemeClr val="bg1"/>
                </a:solidFill>
              </a:rPr>
              <a:t>Glimpse</a:t>
            </a:r>
            <a:r>
              <a:rPr lang="es-ES" sz="2000" dirty="0">
                <a:solidFill>
                  <a:schemeClr val="bg1"/>
                </a:solidFill>
              </a:rPr>
              <a:t>: es un </a:t>
            </a:r>
            <a:r>
              <a:rPr lang="es-ES" sz="2000" dirty="0" err="1">
                <a:solidFill>
                  <a:schemeClr val="bg1"/>
                </a:solidFill>
              </a:rPr>
              <a:t>fork</a:t>
            </a:r>
            <a:r>
              <a:rPr lang="es-ES" sz="2000" dirty="0">
                <a:solidFill>
                  <a:schemeClr val="bg1"/>
                </a:solidFill>
              </a:rPr>
              <a:t> de GIMP, parecerse mas a Photoshop.</a:t>
            </a:r>
          </a:p>
          <a:p>
            <a:pPr lvl="1" algn="just"/>
            <a:r>
              <a:rPr lang="es-ES" sz="2000" dirty="0" err="1">
                <a:solidFill>
                  <a:schemeClr val="bg1"/>
                </a:solidFill>
              </a:rPr>
              <a:t>InPixio</a:t>
            </a:r>
            <a:r>
              <a:rPr lang="es-ES" sz="2000" dirty="0">
                <a:solidFill>
                  <a:schemeClr val="bg1"/>
                </a:solidFill>
              </a:rPr>
              <a:t>: Gratuito, sencillo.</a:t>
            </a:r>
          </a:p>
          <a:p>
            <a:pPr lvl="1" algn="just"/>
            <a:r>
              <a:rPr lang="es-ES" sz="2000" dirty="0" err="1">
                <a:solidFill>
                  <a:schemeClr val="bg1"/>
                </a:solidFill>
              </a:rPr>
              <a:t>Krita</a:t>
            </a:r>
            <a:r>
              <a:rPr lang="es-ES" sz="2000" dirty="0">
                <a:solidFill>
                  <a:schemeClr val="bg1"/>
                </a:solidFill>
              </a:rPr>
              <a:t>: Programa de pintura digital.</a:t>
            </a:r>
          </a:p>
          <a:p>
            <a:pPr lvl="1" algn="just"/>
            <a:r>
              <a:rPr lang="es-ES" sz="2000" dirty="0" err="1">
                <a:solidFill>
                  <a:schemeClr val="bg1"/>
                </a:solidFill>
              </a:rPr>
              <a:t>Paintnet</a:t>
            </a:r>
            <a:r>
              <a:rPr lang="es-ES" sz="2000" dirty="0">
                <a:solidFill>
                  <a:schemeClr val="bg1"/>
                </a:solidFill>
              </a:rPr>
              <a:t>: Heredera de Paint, mejorada.</a:t>
            </a:r>
          </a:p>
          <a:p>
            <a:pPr lvl="1" algn="just"/>
            <a:r>
              <a:rPr lang="es-ES" sz="2000" dirty="0">
                <a:solidFill>
                  <a:schemeClr val="bg1"/>
                </a:solidFill>
              </a:rPr>
              <a:t>Photoshop Express: “Hermano pequeño” de </a:t>
            </a:r>
            <a:r>
              <a:rPr lang="es-ES" sz="2000" dirty="0" err="1">
                <a:solidFill>
                  <a:schemeClr val="bg1"/>
                </a:solidFill>
              </a:rPr>
              <a:t>PhotoShop</a:t>
            </a:r>
            <a:endParaRPr lang="es-ES" sz="2000" dirty="0">
              <a:solidFill>
                <a:schemeClr val="bg1"/>
              </a:solidFill>
            </a:endParaRPr>
          </a:p>
          <a:p>
            <a:pPr lvl="1" algn="just"/>
            <a:r>
              <a:rPr lang="es-ES" sz="2000" dirty="0" err="1">
                <a:solidFill>
                  <a:schemeClr val="bg1"/>
                </a:solidFill>
              </a:rPr>
              <a:t>Photo</a:t>
            </a:r>
            <a:r>
              <a:rPr lang="es-ES" sz="2000" dirty="0">
                <a:solidFill>
                  <a:schemeClr val="bg1"/>
                </a:solidFill>
              </a:rPr>
              <a:t> </a:t>
            </a:r>
            <a:r>
              <a:rPr lang="es-ES" sz="2000" dirty="0" err="1">
                <a:solidFill>
                  <a:schemeClr val="bg1"/>
                </a:solidFill>
              </a:rPr>
              <a:t>Pos</a:t>
            </a:r>
            <a:r>
              <a:rPr lang="es-ES" sz="2000" dirty="0">
                <a:solidFill>
                  <a:schemeClr val="bg1"/>
                </a:solidFill>
              </a:rPr>
              <a:t>, </a:t>
            </a:r>
            <a:r>
              <a:rPr lang="es-ES" sz="2000" dirty="0" err="1">
                <a:solidFill>
                  <a:schemeClr val="bg1"/>
                </a:solidFill>
              </a:rPr>
              <a:t>Photopea</a:t>
            </a:r>
            <a:r>
              <a:rPr lang="es-ES" sz="2000" dirty="0">
                <a:solidFill>
                  <a:schemeClr val="bg1"/>
                </a:solidFill>
              </a:rPr>
              <a:t>, </a:t>
            </a:r>
            <a:r>
              <a:rPr lang="es-ES" sz="2000" dirty="0" err="1">
                <a:solidFill>
                  <a:schemeClr val="bg1"/>
                </a:solidFill>
              </a:rPr>
              <a:t>Photoroom</a:t>
            </a:r>
            <a:r>
              <a:rPr lang="es-ES" sz="2000" dirty="0">
                <a:solidFill>
                  <a:schemeClr val="bg1"/>
                </a:solidFill>
              </a:rPr>
              <a:t>, </a:t>
            </a:r>
            <a:r>
              <a:rPr lang="es-ES" sz="2000" dirty="0" err="1">
                <a:solidFill>
                  <a:schemeClr val="bg1"/>
                </a:solidFill>
              </a:rPr>
              <a:t>Photoscape</a:t>
            </a:r>
            <a:r>
              <a:rPr lang="es-ES" sz="2000" dirty="0">
                <a:solidFill>
                  <a:schemeClr val="bg1"/>
                </a:solidFill>
              </a:rPr>
              <a:t>, Pinta, </a:t>
            </a:r>
            <a:r>
              <a:rPr lang="es-ES" sz="2000" dirty="0" err="1">
                <a:solidFill>
                  <a:schemeClr val="bg1"/>
                </a:solidFill>
              </a:rPr>
              <a:t>Pixir</a:t>
            </a:r>
            <a:r>
              <a:rPr lang="es-ES" sz="2000" dirty="0">
                <a:solidFill>
                  <a:schemeClr val="bg1"/>
                </a:solidFill>
              </a:rPr>
              <a:t>, Polar, </a:t>
            </a:r>
            <a:r>
              <a:rPr lang="es-ES" sz="2000" dirty="0" err="1">
                <a:solidFill>
                  <a:schemeClr val="bg1"/>
                </a:solidFill>
              </a:rPr>
              <a:t>Rawtherapee</a:t>
            </a:r>
            <a:r>
              <a:rPr lang="es-ES" sz="2000" dirty="0">
                <a:solidFill>
                  <a:schemeClr val="bg1"/>
                </a:solidFill>
              </a:rPr>
              <a:t>, </a:t>
            </a:r>
            <a:r>
              <a:rPr lang="es-ES" sz="2000" dirty="0" err="1">
                <a:solidFill>
                  <a:schemeClr val="bg1"/>
                </a:solidFill>
              </a:rPr>
              <a:t>Snapseed</a:t>
            </a:r>
            <a:r>
              <a:rPr lang="es-ES" sz="2000" dirty="0">
                <a:solidFill>
                  <a:schemeClr val="bg1"/>
                </a:solidFill>
              </a:rPr>
              <a:t>, VSCO</a:t>
            </a:r>
            <a:endParaRPr lang="es-ES" sz="2800" dirty="0"/>
          </a:p>
        </p:txBody>
      </p:sp>
    </p:spTree>
    <p:extLst>
      <p:ext uri="{BB962C8B-B14F-4D97-AF65-F5344CB8AC3E}">
        <p14:creationId xmlns:p14="http://schemas.microsoft.com/office/powerpoint/2010/main" val="2207581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306C8-D05F-63BC-67CF-489100494FC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50D02045-21B7-8167-D6BA-536E284A4029}"/>
              </a:ext>
            </a:extLst>
          </p:cNvPr>
          <p:cNvSpPr>
            <a:spLocks noGrp="1"/>
          </p:cNvSpPr>
          <p:nvPr>
            <p:ph type="title"/>
          </p:nvPr>
        </p:nvSpPr>
        <p:spPr>
          <a:xfrm>
            <a:off x="1742864" y="401782"/>
            <a:ext cx="9009561" cy="598438"/>
          </a:xfrm>
        </p:spPr>
        <p:txBody>
          <a:bodyPr>
            <a:normAutofit fontScale="90000"/>
          </a:bodyPr>
          <a:lstStyle/>
          <a:p>
            <a:r>
              <a:rPr lang="es-ES" sz="2800" dirty="0">
                <a:solidFill>
                  <a:schemeClr val="bg1"/>
                </a:solidFill>
                <a:latin typeface="Abadi" panose="020F0502020204030204" pitchFamily="34" charset="0"/>
              </a:rPr>
              <a:t>Creación de contenido: DERECHOS DE AUTOR Y LICENCIAS</a:t>
            </a:r>
            <a:endParaRPr lang="es-ES" sz="2800" dirty="0">
              <a:solidFill>
                <a:schemeClr val="bg1"/>
              </a:solidFill>
            </a:endParaRPr>
          </a:p>
        </p:txBody>
      </p:sp>
      <p:sp>
        <p:nvSpPr>
          <p:cNvPr id="3" name="CuadroTexto 2">
            <a:extLst>
              <a:ext uri="{FF2B5EF4-FFF2-40B4-BE49-F238E27FC236}">
                <a16:creationId xmlns:a16="http://schemas.microsoft.com/office/drawing/2014/main" id="{F21EAA7A-5071-1319-E908-666544671B39}"/>
              </a:ext>
            </a:extLst>
          </p:cNvPr>
          <p:cNvSpPr txBox="1"/>
          <p:nvPr/>
        </p:nvSpPr>
        <p:spPr>
          <a:xfrm>
            <a:off x="1143001" y="1151348"/>
            <a:ext cx="9905998" cy="5355312"/>
          </a:xfrm>
          <a:prstGeom prst="rect">
            <a:avLst/>
          </a:prstGeom>
          <a:noFill/>
        </p:spPr>
        <p:txBody>
          <a:bodyPr wrap="square" rtlCol="0">
            <a:spAutoFit/>
          </a:bodyPr>
          <a:lstStyle/>
          <a:p>
            <a:pPr algn="just"/>
            <a:r>
              <a:rPr lang="es-ES" b="1" dirty="0">
                <a:solidFill>
                  <a:schemeClr val="bg1"/>
                </a:solidFill>
              </a:rPr>
              <a:t>Propiedad intelectual</a:t>
            </a:r>
            <a:r>
              <a:rPr lang="es-ES" dirty="0">
                <a:solidFill>
                  <a:schemeClr val="bg1"/>
                </a:solidFill>
              </a:rPr>
              <a:t>: Derecho de explotación exclusiva sobre las obras literarias o artísticas, que la ley reconoce a su autor durante un cierto plazo.</a:t>
            </a:r>
          </a:p>
          <a:p>
            <a:pPr algn="just"/>
            <a:endParaRPr lang="es-ES" dirty="0">
              <a:solidFill>
                <a:schemeClr val="bg1"/>
              </a:solidFill>
            </a:endParaRPr>
          </a:p>
          <a:p>
            <a:pPr algn="just"/>
            <a:r>
              <a:rPr lang="es-ES" b="1" dirty="0">
                <a:solidFill>
                  <a:schemeClr val="bg1"/>
                </a:solidFill>
              </a:rPr>
              <a:t>Derecho de autor: </a:t>
            </a:r>
            <a:r>
              <a:rPr lang="es-ES" dirty="0">
                <a:solidFill>
                  <a:schemeClr val="bg1"/>
                </a:solidFill>
              </a:rPr>
              <a:t>como el derecho que la ley concede al creador de una obra intelectual o artística para autorizar su reproducción y participar en los beneficios que genere.</a:t>
            </a:r>
          </a:p>
          <a:p>
            <a:pPr algn="just"/>
            <a:endParaRPr lang="es-ES" dirty="0">
              <a:solidFill>
                <a:schemeClr val="bg1"/>
              </a:solidFill>
            </a:endParaRPr>
          </a:p>
          <a:p>
            <a:pPr algn="just"/>
            <a:r>
              <a:rPr lang="es-ES" b="1" dirty="0">
                <a:solidFill>
                  <a:schemeClr val="bg1"/>
                </a:solidFill>
              </a:rPr>
              <a:t>Licencia</a:t>
            </a:r>
            <a:r>
              <a:rPr lang="es-ES" dirty="0">
                <a:solidFill>
                  <a:schemeClr val="bg1"/>
                </a:solidFill>
              </a:rPr>
              <a:t>: autorización que permite a una persona, empresa o entidad realizar una actividad específica, utilizar un producto o propiedad intelectual, o poseer un derecho.</a:t>
            </a:r>
          </a:p>
          <a:p>
            <a:pPr algn="just"/>
            <a:endParaRPr lang="es-ES" dirty="0">
              <a:solidFill>
                <a:schemeClr val="bg1"/>
              </a:solidFill>
            </a:endParaRPr>
          </a:p>
          <a:p>
            <a:pPr algn="just"/>
            <a:r>
              <a:rPr lang="es-ES" b="1" dirty="0">
                <a:solidFill>
                  <a:schemeClr val="bg1"/>
                </a:solidFill>
              </a:rPr>
              <a:t>Copyright:</a:t>
            </a:r>
            <a:r>
              <a:rPr lang="es-ES" dirty="0">
                <a:solidFill>
                  <a:schemeClr val="bg1"/>
                </a:solidFill>
              </a:rPr>
              <a:t> es una forma de protección legal que otorga a los creadores de obras originales (como libros, música, películas, etc.) el derecho exclusivo sobre su trabajo. Esto significa que solo el titular de los derechos puede reproducir, distribuir, comunicar públicamente, exhibir y crear obras derivadas (como traducciones o adaptaciones) sin permiso del autor. La protección incluye tanto derechos económicos (para obtener beneficios) como derechos morales (para proteger la obra de modificaciones no deseadas).</a:t>
            </a:r>
          </a:p>
          <a:p>
            <a:pPr algn="just"/>
            <a:endParaRPr lang="es-ES" dirty="0">
              <a:solidFill>
                <a:schemeClr val="bg1"/>
              </a:solidFill>
            </a:endParaRPr>
          </a:p>
          <a:p>
            <a:pPr algn="just"/>
            <a:r>
              <a:rPr lang="es-ES" b="1" dirty="0">
                <a:solidFill>
                  <a:schemeClr val="bg1"/>
                </a:solidFill>
              </a:rPr>
              <a:t>Copyleft:</a:t>
            </a:r>
            <a:r>
              <a:rPr lang="es-ES" dirty="0">
                <a:solidFill>
                  <a:schemeClr val="bg1"/>
                </a:solidFill>
              </a:rPr>
              <a:t> es un sistema de licencia que permite a los autores otorgar derechos para usar, modificar y redistribuir libremente sus obras, pero con la condición de que cualquier versión derivada mantenga las mismas libertades.</a:t>
            </a:r>
          </a:p>
          <a:p>
            <a:pPr algn="just"/>
            <a:endParaRPr lang="es-ES" dirty="0">
              <a:solidFill>
                <a:schemeClr val="bg1"/>
              </a:solidFill>
            </a:endParaRPr>
          </a:p>
        </p:txBody>
      </p:sp>
    </p:spTree>
    <p:extLst>
      <p:ext uri="{BB962C8B-B14F-4D97-AF65-F5344CB8AC3E}">
        <p14:creationId xmlns:p14="http://schemas.microsoft.com/office/powerpoint/2010/main" val="1904360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5745A-0A21-6D73-C48F-496376122A0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98E975B-13F9-8BC5-7274-CD6C8BFCE401}"/>
              </a:ext>
            </a:extLst>
          </p:cNvPr>
          <p:cNvSpPr>
            <a:spLocks noGrp="1"/>
          </p:cNvSpPr>
          <p:nvPr>
            <p:ph type="title"/>
          </p:nvPr>
        </p:nvSpPr>
        <p:spPr>
          <a:xfrm>
            <a:off x="1742864" y="401782"/>
            <a:ext cx="9009561" cy="598438"/>
          </a:xfrm>
        </p:spPr>
        <p:txBody>
          <a:bodyPr>
            <a:normAutofit fontScale="90000"/>
          </a:bodyPr>
          <a:lstStyle/>
          <a:p>
            <a:r>
              <a:rPr lang="es-ES" sz="2800" dirty="0">
                <a:solidFill>
                  <a:schemeClr val="bg1"/>
                </a:solidFill>
                <a:latin typeface="Abadi" panose="020F0502020204030204" pitchFamily="34" charset="0"/>
              </a:rPr>
              <a:t>Creación de contenido: DERECHOS DE AUTOR Y LICENCIAS</a:t>
            </a:r>
            <a:endParaRPr lang="es-ES" sz="2800" dirty="0">
              <a:solidFill>
                <a:schemeClr val="bg1"/>
              </a:solidFill>
            </a:endParaRPr>
          </a:p>
        </p:txBody>
      </p:sp>
      <p:sp>
        <p:nvSpPr>
          <p:cNvPr id="3" name="CuadroTexto 2">
            <a:extLst>
              <a:ext uri="{FF2B5EF4-FFF2-40B4-BE49-F238E27FC236}">
                <a16:creationId xmlns:a16="http://schemas.microsoft.com/office/drawing/2014/main" id="{FE7F7893-1F6C-F154-EA6C-EDE72C8C7631}"/>
              </a:ext>
            </a:extLst>
          </p:cNvPr>
          <p:cNvSpPr txBox="1"/>
          <p:nvPr/>
        </p:nvSpPr>
        <p:spPr>
          <a:xfrm>
            <a:off x="1143001" y="1151348"/>
            <a:ext cx="9905998" cy="4247317"/>
          </a:xfrm>
          <a:prstGeom prst="rect">
            <a:avLst/>
          </a:prstGeom>
          <a:noFill/>
        </p:spPr>
        <p:txBody>
          <a:bodyPr wrap="square" rtlCol="0">
            <a:spAutoFit/>
          </a:bodyPr>
          <a:lstStyle/>
          <a:p>
            <a:pPr algn="just"/>
            <a:r>
              <a:rPr lang="es-ES" b="1" dirty="0">
                <a:solidFill>
                  <a:schemeClr val="bg1"/>
                </a:solidFill>
              </a:rPr>
              <a:t>Propiedad intelectual, Derecho de autor, Copyright </a:t>
            </a:r>
            <a:r>
              <a:rPr lang="es-ES" dirty="0">
                <a:solidFill>
                  <a:schemeClr val="bg1"/>
                </a:solidFill>
              </a:rPr>
              <a:t>conforman el esquema que define la manera en la que autor pone a disposición del público. Este tipo de obras no son gratuitas, se venden, en papel o formato digital. Música, productos audiovisuales, prensa escrita, etc.</a:t>
            </a:r>
          </a:p>
          <a:p>
            <a:pPr algn="just"/>
            <a:endParaRPr lang="es-ES" dirty="0">
              <a:solidFill>
                <a:schemeClr val="bg1"/>
              </a:solidFill>
            </a:endParaRPr>
          </a:p>
          <a:p>
            <a:pPr algn="just"/>
            <a:r>
              <a:rPr lang="es-ES" b="1" dirty="0">
                <a:solidFill>
                  <a:schemeClr val="bg1"/>
                </a:solidFill>
              </a:rPr>
              <a:t>Copyleft:</a:t>
            </a:r>
            <a:r>
              <a:rPr lang="es-ES" dirty="0">
                <a:solidFill>
                  <a:schemeClr val="bg1"/>
                </a:solidFill>
              </a:rPr>
              <a:t> es un sistema de licencia que permite a los autores otorgar derechos para usar, modificar y redistribuir libremente sus obras, pero con la condición de que cualquier versión derivada mantenga las mismas libertades.</a:t>
            </a:r>
          </a:p>
          <a:p>
            <a:pPr algn="just"/>
            <a:endParaRPr lang="es-ES" dirty="0">
              <a:solidFill>
                <a:schemeClr val="bg1"/>
              </a:solidFill>
            </a:endParaRPr>
          </a:p>
          <a:p>
            <a:pPr algn="just"/>
            <a:r>
              <a:rPr lang="es-ES" dirty="0">
                <a:solidFill>
                  <a:schemeClr val="bg1"/>
                </a:solidFill>
              </a:rPr>
              <a:t>La aparición de las </a:t>
            </a:r>
            <a:r>
              <a:rPr lang="es-ES" dirty="0" err="1">
                <a:solidFill>
                  <a:schemeClr val="bg1"/>
                </a:solidFill>
              </a:rPr>
              <a:t>TIC’s</a:t>
            </a:r>
            <a:r>
              <a:rPr lang="es-ES" dirty="0">
                <a:solidFill>
                  <a:schemeClr val="bg1"/>
                </a:solidFill>
              </a:rPr>
              <a:t>, especialmente internet está formando una corriente que aboga por la libertad en internet y que todos los contenidos sean libres.</a:t>
            </a:r>
          </a:p>
          <a:p>
            <a:pPr algn="just"/>
            <a:endParaRPr lang="es-ES" dirty="0">
              <a:solidFill>
                <a:schemeClr val="bg1"/>
              </a:solidFill>
            </a:endParaRPr>
          </a:p>
          <a:p>
            <a:pPr algn="just"/>
            <a:r>
              <a:rPr lang="es-ES" dirty="0">
                <a:solidFill>
                  <a:schemeClr val="bg1"/>
                </a:solidFill>
              </a:rPr>
              <a:t>En la actualidad hay mucho contenido e información libre por la red, pero es el autor el que decide como ofrecerla al público.</a:t>
            </a:r>
          </a:p>
          <a:p>
            <a:pPr algn="just"/>
            <a:endParaRPr lang="es-ES" dirty="0">
              <a:solidFill>
                <a:schemeClr val="bg1"/>
              </a:solidFill>
            </a:endParaRPr>
          </a:p>
          <a:p>
            <a:pPr algn="just"/>
            <a:r>
              <a:rPr lang="es-ES" dirty="0">
                <a:solidFill>
                  <a:schemeClr val="bg1"/>
                </a:solidFill>
              </a:rPr>
              <a:t>Como suele ser habitual, la tecnología va más rápida que la legislación.</a:t>
            </a:r>
          </a:p>
        </p:txBody>
      </p:sp>
    </p:spTree>
    <p:extLst>
      <p:ext uri="{BB962C8B-B14F-4D97-AF65-F5344CB8AC3E}">
        <p14:creationId xmlns:p14="http://schemas.microsoft.com/office/powerpoint/2010/main" val="2084172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A749A-4E8A-3E7B-846C-E0BFB8FE23C3}"/>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C7CDB2C-961F-6C2E-8DEC-FDDC56170103}"/>
              </a:ext>
            </a:extLst>
          </p:cNvPr>
          <p:cNvSpPr>
            <a:spLocks noGrp="1"/>
          </p:cNvSpPr>
          <p:nvPr>
            <p:ph type="title"/>
          </p:nvPr>
        </p:nvSpPr>
        <p:spPr>
          <a:xfrm>
            <a:off x="1742864" y="401782"/>
            <a:ext cx="9009561" cy="598438"/>
          </a:xfrm>
        </p:spPr>
        <p:txBody>
          <a:bodyPr>
            <a:normAutofit fontScale="90000"/>
          </a:bodyPr>
          <a:lstStyle/>
          <a:p>
            <a:r>
              <a:rPr lang="es-ES" sz="2800" dirty="0">
                <a:solidFill>
                  <a:schemeClr val="bg1"/>
                </a:solidFill>
                <a:latin typeface="Abadi" panose="020F0502020204030204" pitchFamily="34" charset="0"/>
              </a:rPr>
              <a:t>Creación de contenido: DERECHOS DE AUTOR Y LICENCIAS</a:t>
            </a:r>
            <a:endParaRPr lang="es-ES" sz="2800" dirty="0">
              <a:solidFill>
                <a:schemeClr val="bg1"/>
              </a:solidFill>
            </a:endParaRPr>
          </a:p>
        </p:txBody>
      </p:sp>
      <p:sp>
        <p:nvSpPr>
          <p:cNvPr id="3" name="CuadroTexto 2">
            <a:extLst>
              <a:ext uri="{FF2B5EF4-FFF2-40B4-BE49-F238E27FC236}">
                <a16:creationId xmlns:a16="http://schemas.microsoft.com/office/drawing/2014/main" id="{7594F57C-3CF5-9408-7583-FB5D8A678AB5}"/>
              </a:ext>
            </a:extLst>
          </p:cNvPr>
          <p:cNvSpPr txBox="1"/>
          <p:nvPr/>
        </p:nvSpPr>
        <p:spPr>
          <a:xfrm>
            <a:off x="1143001" y="1151348"/>
            <a:ext cx="9905998" cy="5078313"/>
          </a:xfrm>
          <a:prstGeom prst="rect">
            <a:avLst/>
          </a:prstGeom>
          <a:noFill/>
        </p:spPr>
        <p:txBody>
          <a:bodyPr wrap="square" rtlCol="0">
            <a:spAutoFit/>
          </a:bodyPr>
          <a:lstStyle/>
          <a:p>
            <a:pPr algn="just"/>
            <a:r>
              <a:rPr lang="es-ES" b="1" dirty="0">
                <a:solidFill>
                  <a:schemeClr val="bg1"/>
                </a:solidFill>
              </a:rPr>
              <a:t>¿Qué son las licencias libres?</a:t>
            </a:r>
          </a:p>
          <a:p>
            <a:pPr algn="just"/>
            <a:r>
              <a:rPr lang="es-ES" dirty="0">
                <a:solidFill>
                  <a:schemeClr val="bg1"/>
                </a:solidFill>
              </a:rPr>
              <a:t>Una licencia libre es un acuerdo legal que permite a los autores conceder permiso para usar, copiar, modificar y distribuir sus obras creativas o de software bajo ciertas condiciones, sin necesidad de una autorización previa y gratuita.</a:t>
            </a:r>
          </a:p>
          <a:p>
            <a:pPr algn="just"/>
            <a:endParaRPr lang="es-ES" dirty="0">
              <a:solidFill>
                <a:schemeClr val="bg1"/>
              </a:solidFill>
            </a:endParaRPr>
          </a:p>
          <a:p>
            <a:pPr algn="just"/>
            <a:r>
              <a:rPr lang="es-ES" dirty="0">
                <a:solidFill>
                  <a:schemeClr val="bg1"/>
                </a:solidFill>
              </a:rPr>
              <a:t>Las denominadas Copyleft, muy utilizadas en informática permiten que cualquiera pueda utilizar, modificar y redistribuir una obra, siempre que comparta las obras derivadas bajo el mismo tipo de licencia. Creative </a:t>
            </a:r>
            <a:r>
              <a:rPr lang="es-ES" dirty="0" err="1">
                <a:solidFill>
                  <a:schemeClr val="bg1"/>
                </a:solidFill>
              </a:rPr>
              <a:t>Commons</a:t>
            </a:r>
            <a:r>
              <a:rPr lang="es-ES" dirty="0">
                <a:solidFill>
                  <a:schemeClr val="bg1"/>
                </a:solidFill>
              </a:rPr>
              <a:t> son las más utilizadas.</a:t>
            </a:r>
          </a:p>
          <a:p>
            <a:pPr algn="just"/>
            <a:endParaRPr lang="es-ES" dirty="0">
              <a:solidFill>
                <a:schemeClr val="bg1"/>
              </a:solidFill>
            </a:endParaRPr>
          </a:p>
          <a:p>
            <a:pPr algn="just"/>
            <a:r>
              <a:rPr lang="es-ES" b="1" dirty="0">
                <a:solidFill>
                  <a:schemeClr val="bg1"/>
                </a:solidFill>
              </a:rPr>
              <a:t>¿Qué son las licencias creative </a:t>
            </a:r>
            <a:r>
              <a:rPr lang="es-ES" b="1" dirty="0" err="1">
                <a:solidFill>
                  <a:schemeClr val="bg1"/>
                </a:solidFill>
              </a:rPr>
              <a:t>commons</a:t>
            </a:r>
            <a:r>
              <a:rPr lang="es-ES" b="1" dirty="0">
                <a:solidFill>
                  <a:schemeClr val="bg1"/>
                </a:solidFill>
              </a:rPr>
              <a:t>?</a:t>
            </a:r>
          </a:p>
          <a:p>
            <a:pPr algn="just"/>
            <a:r>
              <a:rPr lang="es-ES" dirty="0">
                <a:solidFill>
                  <a:schemeClr val="bg1"/>
                </a:solidFill>
              </a:rPr>
              <a:t>Permiten a los autores ceder, bajo ciertas condiciones, algunos de los derechos sobre sus obras y mantener otra parte de estos.</a:t>
            </a:r>
          </a:p>
          <a:p>
            <a:pPr algn="just"/>
            <a:endParaRPr lang="es-ES" dirty="0">
              <a:solidFill>
                <a:schemeClr val="bg1"/>
              </a:solidFill>
            </a:endParaRPr>
          </a:p>
          <a:p>
            <a:pPr algn="just"/>
            <a:r>
              <a:rPr lang="es-ES" dirty="0">
                <a:solidFill>
                  <a:schemeClr val="bg1"/>
                </a:solidFill>
              </a:rPr>
              <a:t>Creative </a:t>
            </a:r>
            <a:r>
              <a:rPr lang="es-ES" dirty="0" err="1">
                <a:solidFill>
                  <a:schemeClr val="bg1"/>
                </a:solidFill>
              </a:rPr>
              <a:t>Commons</a:t>
            </a:r>
            <a:r>
              <a:rPr lang="es-ES" dirty="0">
                <a:solidFill>
                  <a:schemeClr val="bg1"/>
                </a:solidFill>
              </a:rPr>
              <a:t> es una ONG que ofrece a los autores y creadores, licencias y herramientas libres con las que gestionar los derechos sobre sus obras y poder compartir, sencillamente, sus obras.</a:t>
            </a:r>
          </a:p>
          <a:p>
            <a:pPr algn="just"/>
            <a:endParaRPr lang="es-ES" dirty="0">
              <a:solidFill>
                <a:schemeClr val="bg1"/>
              </a:solidFill>
            </a:endParaRPr>
          </a:p>
          <a:p>
            <a:pPr algn="just"/>
            <a:r>
              <a:rPr lang="es-ES" dirty="0"/>
              <a:t>ACTIVIDAD: Visitar la web https://creativecommons.org/ </a:t>
            </a:r>
          </a:p>
          <a:p>
            <a:pPr algn="just"/>
            <a:endParaRPr lang="es-ES" b="1" dirty="0">
              <a:solidFill>
                <a:schemeClr val="bg1"/>
              </a:solidFill>
            </a:endParaRPr>
          </a:p>
        </p:txBody>
      </p:sp>
    </p:spTree>
    <p:extLst>
      <p:ext uri="{BB962C8B-B14F-4D97-AF65-F5344CB8AC3E}">
        <p14:creationId xmlns:p14="http://schemas.microsoft.com/office/powerpoint/2010/main" val="380172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70122-68C1-7904-62BE-7FD0BD38219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1958108-581B-7C18-2B8A-BECDFF3F6D14}"/>
              </a:ext>
            </a:extLst>
          </p:cNvPr>
          <p:cNvSpPr>
            <a:spLocks noGrp="1"/>
          </p:cNvSpPr>
          <p:nvPr>
            <p:ph type="title"/>
          </p:nvPr>
        </p:nvSpPr>
        <p:spPr>
          <a:xfrm>
            <a:off x="1742864" y="401782"/>
            <a:ext cx="9009561" cy="598438"/>
          </a:xfrm>
        </p:spPr>
        <p:txBody>
          <a:bodyPr>
            <a:normAutofit fontScale="90000"/>
          </a:bodyPr>
          <a:lstStyle/>
          <a:p>
            <a:r>
              <a:rPr lang="es-ES" sz="2800" dirty="0">
                <a:solidFill>
                  <a:schemeClr val="bg1"/>
                </a:solidFill>
                <a:latin typeface="Abadi" panose="020F0502020204030204" pitchFamily="34" charset="0"/>
              </a:rPr>
              <a:t>Creación de contenido: DERECHOS DE AUTOR Y LICENCIAS</a:t>
            </a:r>
            <a:endParaRPr lang="es-ES" sz="2800" dirty="0">
              <a:solidFill>
                <a:schemeClr val="bg1"/>
              </a:solidFill>
            </a:endParaRPr>
          </a:p>
        </p:txBody>
      </p:sp>
      <p:sp>
        <p:nvSpPr>
          <p:cNvPr id="3" name="CuadroTexto 2">
            <a:extLst>
              <a:ext uri="{FF2B5EF4-FFF2-40B4-BE49-F238E27FC236}">
                <a16:creationId xmlns:a16="http://schemas.microsoft.com/office/drawing/2014/main" id="{B4AF0945-5F48-961D-7514-EB8829F28C3D}"/>
              </a:ext>
            </a:extLst>
          </p:cNvPr>
          <p:cNvSpPr txBox="1"/>
          <p:nvPr/>
        </p:nvSpPr>
        <p:spPr>
          <a:xfrm>
            <a:off x="1143001" y="1151348"/>
            <a:ext cx="9905998" cy="2031325"/>
          </a:xfrm>
          <a:prstGeom prst="rect">
            <a:avLst/>
          </a:prstGeom>
          <a:noFill/>
        </p:spPr>
        <p:txBody>
          <a:bodyPr wrap="square" rtlCol="0">
            <a:spAutoFit/>
          </a:bodyPr>
          <a:lstStyle/>
          <a:p>
            <a:pPr algn="just"/>
            <a:r>
              <a:rPr lang="es-ES" b="1" dirty="0">
                <a:solidFill>
                  <a:schemeClr val="bg1"/>
                </a:solidFill>
              </a:rPr>
              <a:t>Condiciones básicas</a:t>
            </a:r>
          </a:p>
          <a:p>
            <a:pPr algn="just"/>
            <a:r>
              <a:rPr lang="es-ES" dirty="0">
                <a:solidFill>
                  <a:schemeClr val="bg1"/>
                </a:solidFill>
              </a:rPr>
              <a:t>Estas son las cuatro condiciones básicas que se combinan en las licencias CC:</a:t>
            </a:r>
          </a:p>
          <a:p>
            <a:pPr algn="just"/>
            <a:r>
              <a:rPr lang="es-ES" i="1" dirty="0">
                <a:solidFill>
                  <a:schemeClr val="bg1"/>
                </a:solidFill>
              </a:rPr>
              <a:t>Reconocimiento</a:t>
            </a:r>
            <a:r>
              <a:rPr lang="es-ES" dirty="0">
                <a:solidFill>
                  <a:schemeClr val="bg1"/>
                </a:solidFill>
              </a:rPr>
              <a:t>; Permite copiar, distribuir y mostrar obra siempre que citen su autoría.</a:t>
            </a:r>
          </a:p>
          <a:p>
            <a:pPr algn="just"/>
            <a:r>
              <a:rPr lang="es-ES" i="1" dirty="0">
                <a:solidFill>
                  <a:schemeClr val="bg1"/>
                </a:solidFill>
              </a:rPr>
              <a:t>Uso No Comercial</a:t>
            </a:r>
            <a:r>
              <a:rPr lang="es-ES" dirty="0">
                <a:solidFill>
                  <a:schemeClr val="bg1"/>
                </a:solidFill>
              </a:rPr>
              <a:t>; Permite copiar, distribuir y mostrar obra siempre que sea sin fines comerciales.</a:t>
            </a:r>
          </a:p>
          <a:p>
            <a:pPr algn="just"/>
            <a:r>
              <a:rPr lang="es-ES" i="1" dirty="0">
                <a:solidFill>
                  <a:schemeClr val="bg1"/>
                </a:solidFill>
              </a:rPr>
              <a:t>No Derivados;</a:t>
            </a:r>
            <a:r>
              <a:rPr lang="es-ES" dirty="0">
                <a:solidFill>
                  <a:schemeClr val="bg1"/>
                </a:solidFill>
              </a:rPr>
              <a:t> Permite copiar, distribuir y mostrar obra tal y como se creo, sin modificaciones.</a:t>
            </a:r>
            <a:endParaRPr lang="es-ES" i="1" dirty="0">
              <a:solidFill>
                <a:schemeClr val="bg1"/>
              </a:solidFill>
            </a:endParaRPr>
          </a:p>
          <a:p>
            <a:pPr algn="just"/>
            <a:r>
              <a:rPr lang="es-ES" i="1" dirty="0">
                <a:solidFill>
                  <a:schemeClr val="bg1"/>
                </a:solidFill>
              </a:rPr>
              <a:t>Compartir Igual;</a:t>
            </a:r>
            <a:r>
              <a:rPr lang="es-ES" dirty="0">
                <a:solidFill>
                  <a:schemeClr val="bg1"/>
                </a:solidFill>
              </a:rPr>
              <a:t> Permite copiar, distribuir y mostrar obra siempre que se utilice la misma licencia.</a:t>
            </a:r>
            <a:endParaRPr lang="es-ES" i="1" dirty="0">
              <a:solidFill>
                <a:schemeClr val="bg1"/>
              </a:solidFill>
            </a:endParaRPr>
          </a:p>
          <a:p>
            <a:pPr algn="just"/>
            <a:endParaRPr lang="es-ES" b="1" dirty="0">
              <a:solidFill>
                <a:schemeClr val="bg1"/>
              </a:solidFill>
            </a:endParaRPr>
          </a:p>
        </p:txBody>
      </p:sp>
    </p:spTree>
    <p:extLst>
      <p:ext uri="{BB962C8B-B14F-4D97-AF65-F5344CB8AC3E}">
        <p14:creationId xmlns:p14="http://schemas.microsoft.com/office/powerpoint/2010/main" val="2948879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089B891-51F8-230F-915E-D8E4A3A65D76}"/>
              </a:ext>
            </a:extLst>
          </p:cNvPr>
          <p:cNvSpPr txBox="1"/>
          <p:nvPr/>
        </p:nvSpPr>
        <p:spPr>
          <a:xfrm>
            <a:off x="3434281" y="2390018"/>
            <a:ext cx="5323438" cy="1938992"/>
          </a:xfrm>
          <a:prstGeom prst="rect">
            <a:avLst/>
          </a:prstGeom>
          <a:noFill/>
        </p:spPr>
        <p:txBody>
          <a:bodyPr wrap="square" rtlCol="0">
            <a:spAutoFit/>
          </a:bodyPr>
          <a:lstStyle/>
          <a:p>
            <a:pPr algn="ctr"/>
            <a:r>
              <a:rPr lang="es-ES" sz="6000" dirty="0" err="1"/>
              <a:t>Tests</a:t>
            </a:r>
            <a:endParaRPr lang="es-ES" sz="6000" dirty="0"/>
          </a:p>
          <a:p>
            <a:pPr algn="ctr"/>
            <a:r>
              <a:rPr lang="es-ES" sz="6000" dirty="0"/>
              <a:t>zzi.</a:t>
            </a:r>
            <a:r>
              <a:rPr lang="es-ES" sz="6000"/>
              <a:t>sh/dnz4796</a:t>
            </a:r>
            <a:endParaRPr lang="es-ES" sz="6000" dirty="0"/>
          </a:p>
        </p:txBody>
      </p:sp>
    </p:spTree>
    <p:extLst>
      <p:ext uri="{BB962C8B-B14F-4D97-AF65-F5344CB8AC3E}">
        <p14:creationId xmlns:p14="http://schemas.microsoft.com/office/powerpoint/2010/main" val="20889224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o">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Office_41967157_TF45165253" id="{28A1825B-CA0F-4D67-9785-55DD8DA7BCD9}" vid="{0BFE6581-3A41-4C3B-BF41-7EE5BD70DA4B}"/>
    </a:ext>
  </a:extLst>
</a:theme>
</file>

<file path=ppt/theme/theme2.xml><?xml version="1.0" encoding="utf-8"?>
<a:theme xmlns:a="http://schemas.openxmlformats.org/drawingml/2006/main" name="Sector">
  <a:themeElements>
    <a:clrScheme name="Sector">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ector">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41CBB0-BAA0-4983-8F2B-E10AF3358DA8}">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104C6BCC-A38B-4625-90E6-7D3BBA3909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96F0E7-E7B5-406E-8E94-F0043B2AC7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Diseño de circuito</Template>
  <TotalTime>1955</TotalTime>
  <Words>1402</Words>
  <Application>Microsoft Office PowerPoint</Application>
  <PresentationFormat>Panorámica</PresentationFormat>
  <Paragraphs>98</Paragraphs>
  <Slides>15</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15</vt:i4>
      </vt:variant>
    </vt:vector>
  </HeadingPairs>
  <TitlesOfParts>
    <vt:vector size="23" baseType="lpstr">
      <vt:lpstr>Abadi</vt:lpstr>
      <vt:lpstr>Arial</vt:lpstr>
      <vt:lpstr>Calibri</vt:lpstr>
      <vt:lpstr>Century Gothic</vt:lpstr>
      <vt:lpstr>Tw Cen MT</vt:lpstr>
      <vt:lpstr>Wingdings 3</vt:lpstr>
      <vt:lpstr>Circuito</vt:lpstr>
      <vt:lpstr>Sector</vt:lpstr>
      <vt:lpstr>ifct46: Competencias  digitales avanzadas</vt:lpstr>
      <vt:lpstr>Presentación de PowerPoint</vt:lpstr>
      <vt:lpstr>Creación de contenido: herramientas ofimáticas. </vt:lpstr>
      <vt:lpstr>Presentación de PowerPoint</vt:lpstr>
      <vt:lpstr>Presentación de PowerPoint</vt:lpstr>
      <vt:lpstr>Presentación de PowerPoint</vt:lpstr>
      <vt:lpstr>Presentación de PowerPoint</vt:lpstr>
      <vt:lpstr>Presentación de PowerPoint</vt:lpstr>
      <vt:lpstr>Presentación de PowerPoint</vt:lpstr>
      <vt:lpstr>Creación de contenido: retoque básico de imágenes</vt:lpstr>
      <vt:lpstr>Creación de contenido: DERECHOS DE AUTOR Y LICENCIAS</vt:lpstr>
      <vt:lpstr>Creación de contenido: DERECHOS DE AUTOR Y LICENCIAS</vt:lpstr>
      <vt:lpstr>Creación de contenido: DERECHOS DE AUTOR Y LICENCIAS</vt:lpstr>
      <vt:lpstr>Creación de contenido: DERECHOS DE AUTOR Y LICENCIAS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A646</dc:creator>
  <cp:lastModifiedBy>amdwy30</cp:lastModifiedBy>
  <cp:revision>29</cp:revision>
  <dcterms:created xsi:type="dcterms:W3CDTF">2025-05-08T20:20:21Z</dcterms:created>
  <dcterms:modified xsi:type="dcterms:W3CDTF">2025-12-02T12:43:19Z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