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  <p:sldMasterId id="2147483669" r:id="rId5"/>
  </p:sldMasterIdLst>
  <p:notesMasterIdLst>
    <p:notesMasterId r:id="rId22"/>
  </p:notesMasterIdLst>
  <p:handoutMasterIdLst>
    <p:handoutMasterId r:id="rId23"/>
  </p:handoutMasterIdLst>
  <p:sldIdLst>
    <p:sldId id="261" r:id="rId6"/>
    <p:sldId id="281" r:id="rId7"/>
    <p:sldId id="282" r:id="rId8"/>
    <p:sldId id="291" r:id="rId9"/>
    <p:sldId id="294" r:id="rId10"/>
    <p:sldId id="300" r:id="rId11"/>
    <p:sldId id="301" r:id="rId12"/>
    <p:sldId id="302" r:id="rId13"/>
    <p:sldId id="303" r:id="rId14"/>
    <p:sldId id="304" r:id="rId15"/>
    <p:sldId id="306" r:id="rId16"/>
    <p:sldId id="307" r:id="rId17"/>
    <p:sldId id="308" r:id="rId18"/>
    <p:sldId id="309" r:id="rId19"/>
    <p:sldId id="310" r:id="rId20"/>
    <p:sldId id="290" r:id="rId21"/>
  </p:sldIdLst>
  <p:sldSz cx="12192000" cy="6858000"/>
  <p:notesSz cx="6858000" cy="9144000"/>
  <p:defaultTextStyle>
    <a:defPPr rtl="0">
      <a:defRPr lang="es-e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ción predeterminada" id="{F16E4DAF-8C2B-49F9-A774-A57E495CE2F6}">
          <p14:sldIdLst>
            <p14:sldId id="261"/>
            <p14:sldId id="281"/>
            <p14:sldId id="282"/>
            <p14:sldId id="291"/>
            <p14:sldId id="294"/>
            <p14:sldId id="300"/>
            <p14:sldId id="301"/>
            <p14:sldId id="302"/>
            <p14:sldId id="303"/>
            <p14:sldId id="304"/>
            <p14:sldId id="306"/>
            <p14:sldId id="307"/>
            <p14:sldId id="308"/>
            <p14:sldId id="309"/>
            <p14:sldId id="310"/>
            <p14:sldId id="290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651" autoAdjust="0"/>
    <p:restoredTop sz="94660"/>
  </p:normalViewPr>
  <p:slideViewPr>
    <p:cSldViewPr snapToGrid="0">
      <p:cViewPr varScale="1">
        <p:scale>
          <a:sx n="78" d="100"/>
          <a:sy n="78" d="100"/>
        </p:scale>
        <p:origin x="1032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054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66C64CEC-EAFC-4F3E-9D33-CF71373FFFC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0047B464-9F12-4132-AB18-EF6949F7F47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49A0C4-19E3-4CB7-A0CE-A591ABBE3C4D}" type="datetime1">
              <a:rPr lang="es-ES" smtClean="0"/>
              <a:t>16/12/2025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1BA083B1-3BC2-484E-AFAD-070AE8A317D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826AA960-F8D2-4942-80CF-768EF78ED99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2BC2BC-E3B0-4EB8-B491-5C1109F9CB2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2374206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s-ES" noProof="0"/>
          </a:p>
        </p:txBody>
      </p:sp>
      <p:sp>
        <p:nvSpPr>
          <p:cNvPr id="3" name="Marcador de posición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E803FFA6-7A9A-4C4D-A8DB-853C2EEDFE96}" type="datetime1">
              <a:rPr lang="es-ES" noProof="0" smtClean="0"/>
              <a:t>16/12/2025</a:t>
            </a:fld>
            <a:endParaRPr lang="es-ES" noProof="0"/>
          </a:p>
        </p:txBody>
      </p:sp>
      <p:sp>
        <p:nvSpPr>
          <p:cNvPr id="4" name="Marcador de posición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s-ES" noProof="0"/>
          </a:p>
        </p:txBody>
      </p:sp>
      <p:sp>
        <p:nvSpPr>
          <p:cNvPr id="5" name="Marcador de posición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s-ES" noProof="0"/>
              <a:t>Haga clic para modificar los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s-ES" noProof="0"/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C275CD8D-B1D9-4658-A4F0-38CA8D83ED5D}" type="slidenum">
              <a:rPr lang="es-ES" noProof="0" smtClean="0"/>
              <a:t>‹Nº›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383098029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C275CD8D-B1D9-4658-A4F0-38CA8D83ED5D}" type="slidenum">
              <a:rPr lang="es-ES" smtClean="0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107306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Imagen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upo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ángulo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13" name="Forma libre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14" name="Forma libre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15" name="Rectángulo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16" name="Forma libre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17" name="Forma libre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18" name="Forma libre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19" name="Forma libre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20" name="Forma libre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21" name="Forma libre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22" name="Forma libre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23" name="Forma libre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24" name="Forma libre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25" name="Forma libre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26" name="Forma libre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27" name="Forma libre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28" name="Forma libre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29" name="Forma libre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30" name="Forma libre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31" name="Forma libre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32" name="Forma libre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33" name="Forma libre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34" name="Forma libre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35" name="Forma libre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36" name="Forma libre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37" name="Forma libre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38" name="Forma libre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39" name="Forma libre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0" name="Rectángulo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1" name="Forma libre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2" name="Forma libre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3" name="Forma libre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4" name="Forma libre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5" name="Forma libre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6" name="Forma libre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7" name="Forma libre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8" name="Forma libre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9" name="Forma libre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50" name="Forma libre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51" name="Forma libre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52" name="Rectángulo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53" name="Forma libre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54" name="Forma libre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55" name="Forma libre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56" name="Forma libre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57" name="Forma libre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58" name="Forma libre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59" name="Forma libre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60" name="Forma libre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61" name="Forma libre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62" name="Forma libre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63" name="Forma libre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64" name="Forma libre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65" name="Forma libre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rtlCol="0" anchor="b">
            <a:normAutofit/>
          </a:bodyPr>
          <a:lstStyle>
            <a:lvl1pPr algn="l">
              <a:defRPr sz="4800"/>
            </a:lvl1pPr>
          </a:lstStyle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 hasCustomPrompt="1"/>
          </p:nvPr>
        </p:nvSpPr>
        <p:spPr>
          <a:xfrm>
            <a:off x="1876424" y="3602038"/>
            <a:ext cx="8791575" cy="1655762"/>
          </a:xfrm>
        </p:spPr>
        <p:txBody>
          <a:bodyPr rtlCol="0"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s-ES" noProof="0"/>
              <a:t>Haga clic para editar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 rtlCol="0"/>
          <a:lstStyle/>
          <a:p>
            <a:pPr rtl="0"/>
            <a:fld id="{A0CA0AF3-38EB-4C63-8219-1BB50E1DE642}" type="datetime1">
              <a:rPr lang="es-ES" noProof="0" smtClean="0"/>
              <a:t>16/12/2025</a:t>
            </a:fld>
            <a:endParaRPr lang="es-ES" noProof="0"/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 rtlCol="0"/>
          <a:lstStyle/>
          <a:p>
            <a:pPr rtl="0"/>
            <a:endParaRPr lang="es-ES" noProof="0"/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 rtlCol="0"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3" name="Marcador de posición de contenido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es-ES" noProof="0"/>
              <a:t>Haga clic para modificar los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EB6E4BD-E62C-4E2F-937A-C3A4DB855F30}" type="datetime1">
              <a:rPr lang="es-ES" noProof="0" smtClean="0"/>
              <a:t>16/12/2025</a:t>
            </a:fld>
            <a:endParaRPr lang="es-ES" noProof="0"/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/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rtlCol="0" anchor="b">
            <a:normAutofit/>
          </a:bodyPr>
          <a:lstStyle>
            <a:lvl1pPr>
              <a:defRPr sz="3600"/>
            </a:lvl1pPr>
          </a:lstStyle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 rtlCol="0"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B54C683-0777-4D8C-AF75-A78D3205BAC8}" type="datetime1">
              <a:rPr lang="es-ES" noProof="0" smtClean="0"/>
              <a:t>16/12/2025</a:t>
            </a:fld>
            <a:endParaRPr lang="es-ES" noProof="0"/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/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3" name="Marcador de posición de contenido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 rtlCol="0"/>
          <a:lstStyle/>
          <a:p>
            <a:pPr lvl="0" rtl="0"/>
            <a:r>
              <a:rPr lang="es-ES" noProof="0"/>
              <a:t>Haga clic para modificar los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</a:p>
        </p:txBody>
      </p:sp>
      <p:sp>
        <p:nvSpPr>
          <p:cNvPr id="4" name="Marcador de posición de contenido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 rtlCol="0"/>
          <a:lstStyle/>
          <a:p>
            <a:pPr lvl="0" rtl="0"/>
            <a:r>
              <a:rPr lang="es-ES" noProof="0"/>
              <a:t>Haga clic para modificar los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2BBE8E3-4A21-45D7-A860-DFDA026419EC}" type="datetime1">
              <a:rPr lang="es-ES" noProof="0" smtClean="0"/>
              <a:t>16/12/2025</a:t>
            </a:fld>
            <a:endParaRPr lang="es-ES" noProof="0"/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/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 rtlCol="0"/>
          <a:lstStyle/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rtlCol="0"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4" name="Marcador de posición de contenido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 rtlCol="0"/>
          <a:lstStyle/>
          <a:p>
            <a:pPr lvl="0" rtl="0"/>
            <a:r>
              <a:rPr lang="es-ES" noProof="0"/>
              <a:t>Haga clic para modificar los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rtlCol="0"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6" name="Marcador de posición de contenido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 rtlCol="0"/>
          <a:lstStyle/>
          <a:p>
            <a:pPr lvl="0" rtl="0"/>
            <a:r>
              <a:rPr lang="es-ES" noProof="0"/>
              <a:t>Haga clic para modificar los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</a:p>
        </p:txBody>
      </p:sp>
      <p:sp>
        <p:nvSpPr>
          <p:cNvPr id="7" name="Marcador de posición de fecha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EFD387C-7178-4981-AEA8-6F8B6F75A91E}" type="datetime1">
              <a:rPr lang="es-ES" noProof="0" smtClean="0"/>
              <a:t>16/12/2025</a:t>
            </a:fld>
            <a:endParaRPr lang="es-ES" noProof="0"/>
          </a:p>
        </p:txBody>
      </p:sp>
      <p:sp>
        <p:nvSpPr>
          <p:cNvPr id="8" name="Marcador de posición de pie de página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3" name="Marcador de posición de fecha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9E1022B-32BE-4FE1-92B8-C5149277BA50}" type="datetime1">
              <a:rPr lang="es-ES" noProof="0" smtClean="0"/>
              <a:t>16/12/2025</a:t>
            </a:fld>
            <a:endParaRPr lang="es-ES" noProof="0"/>
          </a:p>
        </p:txBody>
      </p:sp>
      <p:sp>
        <p:nvSpPr>
          <p:cNvPr id="4" name="Marcador de posición de pie de página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/>
          </a:p>
        </p:txBody>
      </p:sp>
      <p:sp>
        <p:nvSpPr>
          <p:cNvPr id="5" name="Marcador de posición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AD2895C-9724-44AD-A1CB-C4CD2333D14A}" type="datetime1">
              <a:rPr lang="es-ES" noProof="0" smtClean="0"/>
              <a:t>16/12/2025</a:t>
            </a:fld>
            <a:endParaRPr lang="es-ES" noProof="0"/>
          </a:p>
        </p:txBody>
      </p:sp>
      <p:sp>
        <p:nvSpPr>
          <p:cNvPr id="3" name="Marcador de posición de pie de página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3" name="Marcador de posición de contenido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rtlCol="0" anchor="ctr"/>
          <a:lstStyle/>
          <a:p>
            <a:pPr lvl="0" rtl="0"/>
            <a:r>
              <a:rPr lang="es-ES" noProof="0"/>
              <a:t>Haga clic para modificar los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</a:p>
        </p:txBody>
      </p:sp>
      <p:sp>
        <p:nvSpPr>
          <p:cNvPr id="4" name="Marcador de posición de texto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B4771A7-61FB-45DE-8598-173673CE36D3}" type="datetime1">
              <a:rPr lang="es-ES" noProof="0" smtClean="0"/>
              <a:t>16/12/2025</a:t>
            </a:fld>
            <a:endParaRPr lang="es-ES" noProof="0"/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/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ley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s-ES" noProof="0"/>
              <a:t>Haga clic en el icono para agregar una imagen</a:t>
            </a:r>
          </a:p>
        </p:txBody>
      </p:sp>
      <p:sp>
        <p:nvSpPr>
          <p:cNvPr id="4" name="Marcador de posición de texto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2B77F93-129F-44A2-8E92-7F7A3AA89FC7}" type="datetime1">
              <a:rPr lang="es-ES" noProof="0" smtClean="0"/>
              <a:t>16/12/2025</a:t>
            </a:fld>
            <a:endParaRPr lang="es-ES" noProof="0"/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/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ley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rtlCol="0" anchor="b">
            <a:normAutofit/>
          </a:bodyPr>
          <a:lstStyle>
            <a:lvl1pPr>
              <a:defRPr sz="3200"/>
            </a:lvl1pPr>
          </a:lstStyle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 rtl="0">
              <a:buNone/>
            </a:pPr>
            <a:r>
              <a:rPr lang="es-ES" noProof="0"/>
              <a:t>Haga clic en el icono para agregar una imagen</a:t>
            </a:r>
          </a:p>
        </p:txBody>
      </p:sp>
      <p:sp>
        <p:nvSpPr>
          <p:cNvPr id="4" name="Marcador de posición de texto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 rtlCol="0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8C4CEBC-8241-4D36-9AE9-2F7827A2AB82}" type="datetime1">
              <a:rPr lang="es-ES" noProof="0" smtClean="0"/>
              <a:t>16/12/2025</a:t>
            </a:fld>
            <a:endParaRPr lang="es-ES" noProof="0"/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/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ley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rtlCol="0" anchor="ctr">
            <a:normAutofit/>
          </a:bodyPr>
          <a:lstStyle>
            <a:lvl1pPr>
              <a:defRPr sz="3600"/>
            </a:lvl1pPr>
          </a:lstStyle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4" name="Marcador de posición de texto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rtlCol="0"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9CF86A2-5975-430E-A6E1-BD589C3F53FA}" type="datetime1">
              <a:rPr lang="es-ES" noProof="0" smtClean="0"/>
              <a:t>16/12/2025</a:t>
            </a:fld>
            <a:endParaRPr lang="es-ES" noProof="0"/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/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ley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rtlCol="0" anchor="ctr">
            <a:normAutofit/>
          </a:bodyPr>
          <a:lstStyle>
            <a:lvl1pPr>
              <a:defRPr sz="3600"/>
            </a:lvl1pPr>
          </a:lstStyle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12" name="Marcador de texto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4" name="Marcador de posición de texto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rtlCol="0"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2E108C3-FC2A-4A8A-AC92-EA51B902A531}" type="datetime1">
              <a:rPr lang="es-ES" noProof="0" smtClean="0"/>
              <a:t>16/12/2025</a:t>
            </a:fld>
            <a:endParaRPr lang="es-ES" noProof="0"/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/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  <p:sp>
        <p:nvSpPr>
          <p:cNvPr id="60" name="Cuadro de texto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 rtl="0"/>
            <a:r>
              <a:rPr lang="es-ES" sz="8000" noProof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Cuadro de texto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 rtl="0"/>
            <a:r>
              <a:rPr lang="es-ES" sz="8000" noProof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rtlCol="0" anchor="b">
            <a:normAutofit/>
          </a:bodyPr>
          <a:lstStyle>
            <a:lvl1pPr>
              <a:defRPr sz="3600"/>
            </a:lvl1pPr>
          </a:lstStyle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4" name="Marcador de posición de texto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rtlCol="0"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B62AA30-5A4A-4C4F-90B9-3E19351EA7E7}" type="datetime1">
              <a:rPr lang="es-ES" noProof="0" smtClean="0"/>
              <a:t>16/12/2025</a:t>
            </a:fld>
            <a:endParaRPr lang="es-ES" noProof="0"/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/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ítulo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 rtlCol="0"/>
          <a:lstStyle/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7" name="Marcador de texto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rtlCol="0"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8" name="Marcador de posición de texto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9" name="Marcador de posición de texto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rtlCol="0"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10" name="Marcador de posición de texto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11" name="Marcador de posición de texto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rtlCol="0"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12" name="Marcador de posición de texto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3" name="Marcador de posición de fecha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FEF6314-BF1E-4D9F-B381-C1CADA8C0092}" type="datetime1">
              <a:rPr lang="es-ES" noProof="0" smtClean="0"/>
              <a:t>16/12/2025</a:t>
            </a:fld>
            <a:endParaRPr lang="es-ES" noProof="0"/>
          </a:p>
        </p:txBody>
      </p:sp>
      <p:sp>
        <p:nvSpPr>
          <p:cNvPr id="4" name="Marcador de posición de pie de página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/>
          </a:p>
        </p:txBody>
      </p:sp>
      <p:sp>
        <p:nvSpPr>
          <p:cNvPr id="5" name="Marcador de posición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 rtlCol="0"/>
          <a:lstStyle/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19" name="Marcador de texto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rtlCol="0"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20" name="Marcador de posición de imagen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 rtl="0">
              <a:buNone/>
            </a:pPr>
            <a:r>
              <a:rPr lang="es-ES" noProof="0"/>
              <a:t>Haga clic en el icono para agregar una imagen</a:t>
            </a:r>
          </a:p>
        </p:txBody>
      </p:sp>
      <p:sp>
        <p:nvSpPr>
          <p:cNvPr id="21" name="Marcador de posición de texto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22" name="Marcador de posición de texto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rtlCol="0"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23" name="Marcador de posición de imagen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 rtl="0">
              <a:buNone/>
            </a:pPr>
            <a:r>
              <a:rPr lang="es-ES" noProof="0"/>
              <a:t>Haga clic en el icono para agregar una imagen</a:t>
            </a:r>
          </a:p>
        </p:txBody>
      </p:sp>
      <p:sp>
        <p:nvSpPr>
          <p:cNvPr id="24" name="Marcador de posición de texto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25" name="Marcador de texto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rtlCol="0"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26" name="Marcador de posición de imagen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 rtl="0">
              <a:buNone/>
            </a:pPr>
            <a:r>
              <a:rPr lang="es-ES" noProof="0"/>
              <a:t>Haga clic en el icono para agregar una imagen</a:t>
            </a:r>
          </a:p>
        </p:txBody>
      </p:sp>
      <p:sp>
        <p:nvSpPr>
          <p:cNvPr id="27" name="Marcador de posición de texto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3" name="Marcador de posición de fecha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A719E82-A331-4C72-B82B-5BADCE141852}" type="datetime1">
              <a:rPr lang="es-ES" noProof="0" smtClean="0"/>
              <a:t>16/12/2025</a:t>
            </a:fld>
            <a:endParaRPr lang="es-ES" noProof="0"/>
          </a:p>
        </p:txBody>
      </p:sp>
      <p:sp>
        <p:nvSpPr>
          <p:cNvPr id="4" name="Marcador de posición de pie de página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/>
          </a:p>
        </p:txBody>
      </p:sp>
      <p:sp>
        <p:nvSpPr>
          <p:cNvPr id="5" name="Marcador de posición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3" name="Marcador de posición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 anchor="t"/>
          <a:lstStyle/>
          <a:p>
            <a:pPr lvl="0" rtl="0"/>
            <a:r>
              <a:rPr lang="es-ES" noProof="0"/>
              <a:t>Haga clic para modificar los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95345DB-BC09-4F2D-A950-B5824E6179D5}" type="datetime1">
              <a:rPr lang="es-ES" noProof="0" smtClean="0"/>
              <a:t>16/12/2025</a:t>
            </a:fld>
            <a:endParaRPr lang="es-ES" noProof="0"/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/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 rtlCol="0"/>
          <a:lstStyle/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3" name="Marcador de posición de texto vertical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 rtlCol="0"/>
          <a:lstStyle/>
          <a:p>
            <a:pPr lvl="0" rtl="0"/>
            <a:r>
              <a:rPr lang="es-ES" noProof="0"/>
              <a:t>Haga clic para modificar los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0DB2A24-9D58-4203-8723-A461A06D087E}" type="datetime1">
              <a:rPr lang="es-ES" noProof="0" smtClean="0"/>
              <a:t>16/12/2025</a:t>
            </a:fld>
            <a:endParaRPr lang="es-ES" noProof="0"/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/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A0CA0AF3-38EB-4C63-8219-1BB50E1DE642}" type="datetime1">
              <a:rPr lang="es-ES" noProof="0" smtClean="0"/>
              <a:t>16/12/2025</a:t>
            </a:fld>
            <a:endParaRPr lang="es-ES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s-ES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569962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1E95752A-3CB1-471B-A60A-70B55E468DDA}" type="datetime1">
              <a:rPr lang="es-ES" noProof="0" smtClean="0"/>
              <a:t>16/12/2025</a:t>
            </a:fld>
            <a:endParaRPr lang="es-E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s-ES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D22F896-40B5-4ADD-8801-0D06FADFA095}" type="slidenum">
              <a:rPr lang="es-ES" noProof="0" smtClean="0"/>
              <a:pPr rtl="0"/>
              <a:t>‹Nº›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3656338480"/>
      </p:ext>
    </p:extLst>
  </p:cSld>
  <p:clrMapOvr>
    <a:masterClrMapping/>
  </p:clrMapOvr>
  <p:hf sldNum="0" hdr="0" ft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BB54C683-0777-4D8C-AF75-A78D3205BAC8}" type="datetime1">
              <a:rPr lang="es-ES" noProof="0" smtClean="0"/>
              <a:t>16/12/2025</a:t>
            </a:fld>
            <a:endParaRPr lang="es-ES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s-ES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67877717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62BBE8E3-4A21-45D7-A860-DFDA026419EC}" type="datetime1">
              <a:rPr lang="es-ES" noProof="0" smtClean="0"/>
              <a:t>16/12/2025</a:t>
            </a:fld>
            <a:endParaRPr lang="es-E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s-ES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233281738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8EFD387C-7178-4981-AEA8-6F8B6F75A91E}" type="datetime1">
              <a:rPr lang="es-ES" noProof="0" smtClean="0"/>
              <a:t>16/12/2025</a:t>
            </a:fld>
            <a:endParaRPr lang="es-ES" noProof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s-ES" noProof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356262951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F9E1022B-32BE-4FE1-92B8-C5149277BA50}" type="datetime1">
              <a:rPr lang="es-ES" noProof="0" smtClean="0"/>
              <a:t>16/12/2025</a:t>
            </a:fld>
            <a:endParaRPr lang="es-ES" noProof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s-ES" noProof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332046798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2AD2895C-9724-44AD-A1CB-C4CD2333D14A}" type="datetime1">
              <a:rPr lang="es-ES" noProof="0" smtClean="0"/>
              <a:t>16/12/2025</a:t>
            </a:fld>
            <a:endParaRPr lang="es-ES" noProof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s-ES" noProof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165710643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EB4771A7-61FB-45DE-8598-173673CE36D3}" type="datetime1">
              <a:rPr lang="es-ES" noProof="0" smtClean="0"/>
              <a:t>16/12/2025</a:t>
            </a:fld>
            <a:endParaRPr lang="es-E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s-ES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332007070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1E95752A-3CB1-471B-A60A-70B55E468DDA}" type="datetime1">
              <a:rPr lang="es-ES" noProof="0" smtClean="0"/>
              <a:t>16/12/2025</a:t>
            </a:fld>
            <a:endParaRPr lang="es-E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s-ES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D22F896-40B5-4ADD-8801-0D06FADFA095}" type="slidenum">
              <a:rPr lang="es-ES" noProof="0" smtClean="0"/>
              <a:pPr rtl="0"/>
              <a:t>‹Nº›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475383356"/>
      </p:ext>
    </p:extLst>
  </p:cSld>
  <p:clrMapOvr>
    <a:masterClrMapping/>
  </p:clrMapOvr>
  <p:hf sldNum="0" hdr="0" ftr="0" dt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1E95752A-3CB1-471B-A60A-70B55E468DDA}" type="datetime1">
              <a:rPr lang="es-ES" noProof="0" smtClean="0"/>
              <a:t>16/12/2025</a:t>
            </a:fld>
            <a:endParaRPr lang="es-ES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s-ES" noProof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D22F896-40B5-4ADD-8801-0D06FADFA095}" type="slidenum">
              <a:rPr lang="es-ES" noProof="0" smtClean="0"/>
              <a:pPr rtl="0"/>
              <a:t>‹Nº›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397491342"/>
      </p:ext>
    </p:extLst>
  </p:cSld>
  <p:clrMapOvr>
    <a:masterClrMapping/>
  </p:clrMapOvr>
  <p:hf sldNum="0" hdr="0" ftr="0" dt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1E95752A-3CB1-471B-A60A-70B55E468DDA}" type="datetime1">
              <a:rPr lang="es-ES" noProof="0" smtClean="0"/>
              <a:t>16/12/2025</a:t>
            </a:fld>
            <a:endParaRPr lang="es-E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s-ES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D22F896-40B5-4ADD-8801-0D06FADFA095}" type="slidenum">
              <a:rPr lang="es-ES" noProof="0" smtClean="0"/>
              <a:pPr rtl="0"/>
              <a:t>‹Nº›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3010301134"/>
      </p:ext>
    </p:extLst>
  </p:cSld>
  <p:clrMapOvr>
    <a:masterClrMapping/>
  </p:clrMapOvr>
  <p:hf sldNum="0" hdr="0" ftr="0" dt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1E95752A-3CB1-471B-A60A-70B55E468DDA}" type="datetime1">
              <a:rPr lang="es-ES" noProof="0" smtClean="0"/>
              <a:t>16/12/2025</a:t>
            </a:fld>
            <a:endParaRPr lang="es-E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s-ES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D22F896-40B5-4ADD-8801-0D06FADFA095}" type="slidenum">
              <a:rPr lang="es-ES" noProof="0" smtClean="0"/>
              <a:pPr rtl="0"/>
              <a:t>‹Nº›</a:t>
            </a:fld>
            <a:endParaRPr lang="es-ES" noProof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01065470"/>
      </p:ext>
    </p:extLst>
  </p:cSld>
  <p:clrMapOvr>
    <a:masterClrMapping/>
  </p:clrMapOvr>
  <p:hf sldNum="0" hdr="0" ftr="0" dt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1E95752A-3CB1-471B-A60A-70B55E468DDA}" type="datetime1">
              <a:rPr lang="es-ES" noProof="0" smtClean="0"/>
              <a:t>16/12/2025</a:t>
            </a:fld>
            <a:endParaRPr lang="es-E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s-ES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D22F896-40B5-4ADD-8801-0D06FADFA095}" type="slidenum">
              <a:rPr lang="es-ES" noProof="0" smtClean="0"/>
              <a:pPr rtl="0"/>
              <a:t>‹Nº›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1562812981"/>
      </p:ext>
    </p:extLst>
  </p:cSld>
  <p:clrMapOvr>
    <a:masterClrMapping/>
  </p:clrMapOvr>
  <p:hf sldNum="0" hdr="0" ftr="0" dt="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1E95752A-3CB1-471B-A60A-70B55E468DDA}" type="datetime1">
              <a:rPr lang="es-ES" noProof="0" smtClean="0"/>
              <a:t>16/12/2025</a:t>
            </a:fld>
            <a:endParaRPr lang="es-E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s-ES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D22F896-40B5-4ADD-8801-0D06FADFA095}" type="slidenum">
              <a:rPr lang="es-ES" noProof="0" smtClean="0"/>
              <a:pPr rtl="0"/>
              <a:t>‹Nº›</a:t>
            </a:fld>
            <a:endParaRPr lang="es-ES" noProof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96162910"/>
      </p:ext>
    </p:extLst>
  </p:cSld>
  <p:clrMapOvr>
    <a:masterClrMapping/>
  </p:clrMapOvr>
  <p:hf sldNum="0" hdr="0" ftr="0" dt="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1E95752A-3CB1-471B-A60A-70B55E468DDA}" type="datetime1">
              <a:rPr lang="es-ES" noProof="0" smtClean="0"/>
              <a:t>16/12/2025</a:t>
            </a:fld>
            <a:endParaRPr lang="es-E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s-ES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D22F896-40B5-4ADD-8801-0D06FADFA095}" type="slidenum">
              <a:rPr lang="es-ES" noProof="0" smtClean="0"/>
              <a:pPr rtl="0"/>
              <a:t>‹Nº›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2313668363"/>
      </p:ext>
    </p:extLst>
  </p:cSld>
  <p:clrMapOvr>
    <a:masterClrMapping/>
  </p:clrMapOvr>
  <p:hf sldNum="0" hdr="0" ftr="0" dt="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B95345DB-BC09-4F2D-A950-B5824E6179D5}" type="datetime1">
              <a:rPr lang="es-ES" noProof="0" smtClean="0"/>
              <a:t>16/12/2025</a:t>
            </a:fld>
            <a:endParaRPr lang="es-ES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s-ES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253306770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20DB2A24-9D58-4203-8723-A461A06D087E}" type="datetime1">
              <a:rPr lang="es-ES" noProof="0" smtClean="0"/>
              <a:t>16/12/2025</a:t>
            </a:fld>
            <a:endParaRPr lang="es-ES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s-ES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16294680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upo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upo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ángulo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22" name="Forma libre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23" name="Forma libre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24" name="Forma libre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25" name="Forma libre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26" name="Forma libre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27" name="Forma libre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28" name="Forma libre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29" name="Forma libre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30" name="Forma libre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31" name="Forma libre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32" name="Línea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33" name="Forma libre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34" name="Forma libre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35" name="Forma libre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36" name="Forma libre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37" name="Rectángulo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38" name="Forma libre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39" name="Forma libre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0" name="Forma libre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1" name="Forma libre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2" name="Forma libre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3" name="Forma libre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4" name="Forma libre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5" name="Forma libre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6" name="Forma libre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7" name="Forma libre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</p:grpSp>
        <p:grpSp>
          <p:nvGrpSpPr>
            <p:cNvPr id="10" name="Grupo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orma libre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2" name="Forma libre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3" name="Forma libre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4" name="Forma libre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5" name="Forma libre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6" name="Forma libre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7" name="Forma libre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8" name="Forma libre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9" name="Forma libre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20" name="Rectángulo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</p:grpSp>
      </p:grpSp>
      <p:sp>
        <p:nvSpPr>
          <p:cNvPr id="2" name="Marcador de posición de título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endParaRPr lang="es-ES" noProof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s-ES" noProof="0"/>
              <a:t>Haga clic para modificar los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1E95752A-3CB1-471B-A60A-70B55E468DDA}" type="datetime1">
              <a:rPr lang="es-ES" noProof="0" smtClean="0"/>
              <a:t>16/12/2025</a:t>
            </a:fld>
            <a:endParaRPr lang="es-ES" noProof="0" dirty="0"/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es-ES" noProof="0"/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6D22F896-40B5-4ADD-8801-0D06FADFA095}" type="slidenum">
              <a:rPr lang="es-ES" noProof="0" smtClean="0"/>
              <a:pPr rtl="0"/>
              <a:t>‹Nº›</a:t>
            </a:fld>
            <a:endParaRPr lang="es-ES" noProof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rtl="0"/>
            <a:fld id="{1E95752A-3CB1-471B-A60A-70B55E468DDA}" type="datetime1">
              <a:rPr lang="es-ES" noProof="0" smtClean="0"/>
              <a:t>16/12/2025</a:t>
            </a:fld>
            <a:endParaRPr lang="es-E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rtl="0"/>
            <a:endParaRPr lang="es-ES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rtl="0"/>
            <a:fld id="{6D22F896-40B5-4ADD-8801-0D06FADFA095}" type="slidenum">
              <a:rPr lang="es-ES" noProof="0" smtClean="0"/>
              <a:pPr rtl="0"/>
              <a:t>‹Nº›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419985485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  <p:sldLayoutId id="2147483686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incibe.es/" TargetMode="External"/><Relationship Id="rId1" Type="http://schemas.openxmlformats.org/officeDocument/2006/relationships/slideLayout" Target="../slideLayouts/slideLayout19.xml"/><Relationship Id="rId4" Type="http://schemas.openxmlformats.org/officeDocument/2006/relationships/hyperlink" Target="https://blogsaverroes.juntadeandalucia.es/iessierradegrazalema/aprende-ciberseguridad-con-los-juegos-didacticos-de-incibe/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ogle.com/search?q=Sasser&amp;sca_esv=abeb4f522ce11e62&amp;sxsrf=AE3TifOomHTExfDqra0szbH7NmlydUY5ew%3A1765824766933&amp;ei=_lhAac_eOPSLkdUPquaLuQM&amp;oq=gusano+famoso&amp;gs_lp=Egxnd3Mtd2l6LXNlcnAiDWd1c2FubyBmYW1vc28qAggAMgYQABgHGB4yBBAAGB4yBhAAGAgYHjIGEAAYCBgeMgYQABgIGB4yBhAAGAgYHjIGEAAYCBgeMgYQABgIGB4yBhAAGAgYHjIFEAAY7wVIwiZQswdYnRBwAngBkAEAmAGpAaABxgaqAQMyLjW4AQHIAQD4AQGYAgigArwFwgIKEAAYsAMY1gQYR8ICChAAGIAEGLEDGA3CAgcQABiABBgNwgIIEAAYBxgIGB7CAggQABiABBiiBJgDAIgGAZAGCJIHAzQuNKAH5iWyBwMyLjS4B7IFwgcFMC42LjLIBxSACAA&amp;sclient=gws-wiz-serp&amp;ved=2ahUKEwjc-ff8ocCRAxWxdqQEHe3XLyQQgK4QegQIARAD" TargetMode="External"/><Relationship Id="rId13" Type="http://schemas.openxmlformats.org/officeDocument/2006/relationships/hyperlink" Target="https://www.google.com/search?q=Bonzi+Buddy&amp;sca_esv=abeb4f522ce11e62&amp;sxsrf=AE3TifMp_FmzARF3Q5u75WBIBN4xlW0qeA%3A1765824900335&amp;ei=hFlAaeyiFMKGkdUPv6rG2Q8&amp;ved=2ahUKEwi1hqHEosCRAxXjVaQEHTUBGUkQgK4QegQIARAC&amp;uact=5&amp;oq=adware+mas+famoso&amp;gs_lp=Egxnd3Mtd2l6LXNlcnAiEWFkd2FyZSBtYXMgZmFtb3NvMggQIRigARjDBDIIECEYoAEYwwRIxxZQ7gJYgBNwAngBkAEAmAG1AaAB_AWqAQM0LjO4AQPIAQD4AQGYAgigAsIFwgIKEAAYsAMY1gQYR8ICBhAAGAcYHsICCBAAGAcYChgewgIKECEYoAEYwwQYCpgDAIgGAZAGCJIHAzQuNKAHnhqyBwMyLjS4B7kFwgcFMy4zLjLIBxCACAA&amp;sclient=gws-wiz-serp" TargetMode="External"/><Relationship Id="rId18" Type="http://schemas.openxmlformats.org/officeDocument/2006/relationships/hyperlink" Target="https://www.google.com/search?q=Fireball&amp;sca_esv=abeb4f522ce11e62&amp;sxsrf=AE3TifMp_FmzARF3Q5u75WBIBN4xlW0qeA%3A1765824900335&amp;ei=hFlAaeyiFMKGkdUPv6rG2Q8&amp;ved=2ahUKEwi1hqHEosCRAxXjVaQEHTUBGUkQgK4QegQIARAH&amp;uact=5&amp;oq=adware+mas+famoso&amp;gs_lp=Egxnd3Mtd2l6LXNlcnAiEWFkd2FyZSBtYXMgZmFtb3NvMggQIRigARjDBDIIECEYoAEYwwRIxxZQ7gJYgBNwAngBkAEAmAG1AaAB_AWqAQM0LjO4AQPIAQD4AQGYAgigAsIFwgIKEAAYsAMY1gQYR8ICBhAAGAcYHsICCBAAGAcYChgewgIKECEYoAEYwwQYCpgDAIgGAZAGCJIHAzQuNKAHnhqyBwMyLjS4B7kFwgcFMy4zLjLIBxCACAA&amp;sclient=gws-wiz-serp" TargetMode="External"/><Relationship Id="rId3" Type="http://schemas.openxmlformats.org/officeDocument/2006/relationships/hyperlink" Target="https://www.google.com/search?q=Sub7&amp;oq=troyano+famoso&amp;gs_lcrp=EgZjaHJvbWUyBggAEEUYOdIBCDIzNzZqMGo3qAIAsAIA&amp;sourceid=chrome&amp;ie=UTF-8&amp;ved=2ahUKEwjiqLa9ocCRAxXOSaQEHWg5KXYQgK4QegQIARAD" TargetMode="External"/><Relationship Id="rId7" Type="http://schemas.openxmlformats.org/officeDocument/2006/relationships/hyperlink" Target="https://www.google.com/search?q=Morris&amp;sca_esv=abeb4f522ce11e62&amp;sxsrf=AE3TifOomHTExfDqra0szbH7NmlydUY5ew%3A1765824766933&amp;ei=_lhAac_eOPSLkdUPquaLuQM&amp;oq=gusano+famoso&amp;gs_lp=Egxnd3Mtd2l6LXNlcnAiDWd1c2FubyBmYW1vc28qAggAMgYQABgHGB4yBBAAGB4yBhAAGAgYHjIGEAAYCBgeMgYQABgIGB4yBhAAGAgYHjIGEAAYCBgeMgYQABgIGB4yBhAAGAgYHjIFEAAY7wVIwiZQswdYnRBwAngBkAEAmAGpAaABxgaqAQMyLjW4AQHIAQD4AQGYAgigArwFwgIKEAAYsAMY1gQYR8ICChAAGIAEGLEDGA3CAgcQABiABBgNwgIIEAAYBxgIGB7CAggQABiABBiiBJgDAIgGAZAGCJIHAzQuNKAH5iWyBwMyLjS4B7IFwgcFMC42LjLIBxSACAA&amp;sclient=gws-wiz-serp&amp;ved=2ahUKEwjc-ff8ocCRAxWxdqQEHe3XLyQQgK4QegQIARAC" TargetMode="External"/><Relationship Id="rId12" Type="http://schemas.openxmlformats.org/officeDocument/2006/relationships/hyperlink" Target="https://www.google.com/search?q=CryptoLocker&amp;sca_esv=abeb4f522ce11e62&amp;sxsrf=AE3TifMUdNjeuNY0bzgt76qEx8mRJ70usQ%3A1765824794341&amp;ei=GllAaazFFPmD7M8Prb3NmAc&amp;oq=ransom+mas+famoso&amp;gs_lp=Egxnd3Mtd2l6LXNlcnAiEXJhbnNvbSBtYXMgZmFtb3NvKgIIADIGEAAYBxgeMggQABgFGAcYHjIIEAAYgAQYogQyBRAAGO8FSIU9ULUUWIMocAJ4AZABAJgBqwGgAe8FqgEDMi40uAEByAEA-AEBmAIHoAKOBcICChAAGLADGNYEGEfCAggQABgHGAoYHsICBxAAGIAEGA3CAgYQABgNGB7CAggQABgFGA0YHpgDAIgGAZAGCJIHAzQuM6AHkyiyBwMyLjO4B4QFwgcFMC4zLjTIBxWACAA&amp;sclient=gws-wiz-serp&amp;ved=2ahUKEwjI8ruvosCRAxWxdqQEHe3XLyQQgK4QegQIARAD" TargetMode="External"/><Relationship Id="rId17" Type="http://schemas.openxmlformats.org/officeDocument/2006/relationships/hyperlink" Target="https://www.google.com/search?q=Ask+Toolbar&amp;sca_esv=abeb4f522ce11e62&amp;sxsrf=AE3TifMp_FmzARF3Q5u75WBIBN4xlW0qeA%3A1765824900335&amp;ei=hFlAaeyiFMKGkdUPv6rG2Q8&amp;ved=2ahUKEwi1hqHEosCRAxXjVaQEHTUBGUkQgK4QegQIARAG&amp;uact=5&amp;oq=adware+mas+famoso&amp;gs_lp=Egxnd3Mtd2l6LXNlcnAiEWFkd2FyZSBtYXMgZmFtb3NvMggQIRigARjDBDIIECEYoAEYwwRIxxZQ7gJYgBNwAngBkAEAmAG1AaAB_AWqAQM0LjO4AQPIAQD4AQGYAgigAsIFwgIKEAAYsAMY1gQYR8ICBhAAGAcYHsICCBAAGAcYChgewgIKECEYoAEYwwQYCpgDAIgGAZAGCJIHAzQuNKAHnhqyBwMyLjS4B7kFwgcFMy4zLjLIBxCACAA&amp;sclient=gws-wiz-serp" TargetMode="External"/><Relationship Id="rId2" Type="http://schemas.openxmlformats.org/officeDocument/2006/relationships/hyperlink" Target="https://www.google.com/search?q=Stuxnet&amp;oq=troyano+famoso&amp;gs_lcrp=EgZjaHJvbWUyBggAEEUYOdIBCDIzNzZqMGo3qAIAsAIA&amp;sourceid=chrome&amp;ie=UTF-8&amp;ved=2ahUKEwjiqLa9ocCRAxXOSaQEHWg5KXYQgK4QegQIARAB" TargetMode="External"/><Relationship Id="rId16" Type="http://schemas.openxmlformats.org/officeDocument/2006/relationships/hyperlink" Target="https://www.google.com/search?q=180+Solutions%2FZango&amp;sca_esv=abeb4f522ce11e62&amp;sxsrf=AE3TifMp_FmzARF3Q5u75WBIBN4xlW0qeA%3A1765824900335&amp;ei=hFlAaeyiFMKGkdUPv6rG2Q8&amp;ved=2ahUKEwi1hqHEosCRAxXjVaQEHTUBGUkQgK4QegQIARAF&amp;uact=5&amp;oq=adware+mas+famoso&amp;gs_lp=Egxnd3Mtd2l6LXNlcnAiEWFkd2FyZSBtYXMgZmFtb3NvMggQIRigARjDBDIIECEYoAEYwwRIxxZQ7gJYgBNwAngBkAEAmAG1AaAB_AWqAQM0LjO4AQPIAQD4AQGYAgigAsIFwgIKEAAYsAMY1gQYR8ICBhAAGAcYHsICCBAAGAcYChgewgIKECEYoAEYwwQYCpgDAIgGAZAGCJIHAzQuNKAHnhqyBwMyLjS4B7kFwgcFMy4zLjLIBxCACAA&amp;sclient=gws-wiz-serp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www.google.com/search?q=Grandoreiro&amp;oq=troyano+famoso&amp;gs_lcrp=EgZjaHJvbWUyBggAEEUYOdIBCDIzNzZqMGo3qAIAsAIA&amp;sourceid=chrome&amp;ie=UTF-8&amp;ved=2ahUKEwjiqLa9ocCRAxXOSaQEHWg5KXYQgK4QegQIARAG" TargetMode="External"/><Relationship Id="rId11" Type="http://schemas.openxmlformats.org/officeDocument/2006/relationships/hyperlink" Target="https://www.google.com/search?q=WannaCry&amp;sca_esv=abeb4f522ce11e62&amp;sxsrf=AE3TifMUdNjeuNY0bzgt76qEx8mRJ70usQ%3A1765824794341&amp;ei=GllAaazFFPmD7M8Prb3NmAc&amp;oq=ransom+mas+famoso&amp;gs_lp=Egxnd3Mtd2l6LXNlcnAiEXJhbnNvbSBtYXMgZmFtb3NvKgIIADIGEAAYBxgeMggQABgFGAcYHjIIEAAYgAQYogQyBRAAGO8FSIU9ULUUWIMocAJ4AZABAJgBqwGgAe8FqgEDMi40uAEByAEA-AEBmAIHoAKOBcICChAAGLADGNYEGEfCAggQABgHGAoYHsICBxAAGIAEGA3CAgYQABgNGB7CAggQABgFGA0YHpgDAIgGAZAGCJIHAzQuM6AHkyiyBwMyLjO4B4QFwgcFMC4zLjTIBxWACAA&amp;sclient=gws-wiz-serp&amp;ved=2ahUKEwjI8ruvosCRAxWxdqQEHe3XLyQQgK4QegQIARAB" TargetMode="External"/><Relationship Id="rId5" Type="http://schemas.openxmlformats.org/officeDocument/2006/relationships/hyperlink" Target="https://www.google.com/search?q=Bandook&amp;oq=troyano+famoso&amp;gs_lcrp=EgZjaHJvbWUyBggAEEUYOdIBCDIzNzZqMGo3qAIAsAIA&amp;sourceid=chrome&amp;ie=UTF-8&amp;ved=2ahUKEwjiqLa9ocCRAxXOSaQEHWg5KXYQgK4QegQIARAF" TargetMode="External"/><Relationship Id="rId15" Type="http://schemas.openxmlformats.org/officeDocument/2006/relationships/hyperlink" Target="https://www.google.com/search?q=CoolWebSearch&amp;sca_esv=abeb4f522ce11e62&amp;sxsrf=AE3TifMp_FmzARF3Q5u75WBIBN4xlW0qeA%3A1765824900335&amp;ei=hFlAaeyiFMKGkdUPv6rG2Q8&amp;ved=2ahUKEwi1hqHEosCRAxXjVaQEHTUBGUkQgK4QegQIARAE&amp;uact=5&amp;oq=adware+mas+famoso&amp;gs_lp=Egxnd3Mtd2l6LXNlcnAiEWFkd2FyZSBtYXMgZmFtb3NvMggQIRigARjDBDIIECEYoAEYwwRIxxZQ7gJYgBNwAngBkAEAmAG1AaAB_AWqAQM0LjO4AQPIAQD4AQGYAgigAsIFwgIKEAAYsAMY1gQYR8ICBhAAGAcYHsICCBAAGAcYChgewgIKECEYoAEYwwQYCpgDAIgGAZAGCJIHAzQuNKAHnhqyBwMyLjS4B7kFwgcFMy4zLjLIBxCACAA&amp;sclient=gws-wiz-serp" TargetMode="External"/><Relationship Id="rId10" Type="http://schemas.openxmlformats.org/officeDocument/2006/relationships/hyperlink" Target="https://www.google.com/search?q=Stuxnet&amp;sca_esv=abeb4f522ce11e62&amp;sxsrf=AE3TifOomHTExfDqra0szbH7NmlydUY5ew%3A1765824766933&amp;ei=_lhAac_eOPSLkdUPquaLuQM&amp;oq=gusano+famoso&amp;gs_lp=Egxnd3Mtd2l6LXNlcnAiDWd1c2FubyBmYW1vc28qAggAMgYQABgHGB4yBBAAGB4yBhAAGAgYHjIGEAAYCBgeMgYQABgIGB4yBhAAGAgYHjIGEAAYCBgeMgYQABgIGB4yBhAAGAgYHjIFEAAY7wVIwiZQswdYnRBwAngBkAEAmAGpAaABxgaqAQMyLjW4AQHIAQD4AQGYAgigArwFwgIKEAAYsAMY1gQYR8ICChAAGIAEGLEDGA3CAgcQABiABBgNwgIIEAAYBxgIGB7CAggQABiABBiiBJgDAIgGAZAGCJIHAzQuNKAH5iWyBwMyLjS4B7IFwgcFMC42LjLIBxSACAA&amp;sclient=gws-wiz-serp&amp;ved=2ahUKEwjc-ff8ocCRAxWxdqQEHe3XLyQQgK4QegQIARAF" TargetMode="External"/><Relationship Id="rId19" Type="http://schemas.openxmlformats.org/officeDocument/2006/relationships/hyperlink" Target="https://www.google.com/search?q=Agent+Smith&amp;sca_esv=abeb4f522ce11e62&amp;sxsrf=AE3TifMp_FmzARF3Q5u75WBIBN4xlW0qeA%3A1765824900335&amp;ei=hFlAaeyiFMKGkdUPv6rG2Q8&amp;ved=2ahUKEwi1hqHEosCRAxXjVaQEHTUBGUkQgK4QegQIARAI&amp;uact=5&amp;oq=adware+mas+famoso&amp;gs_lp=Egxnd3Mtd2l6LXNlcnAiEWFkd2FyZSBtYXMgZmFtb3NvMggQIRigARjDBDIIECEYoAEYwwRIxxZQ7gJYgBNwAngBkAEAmAG1AaAB_AWqAQM0LjO4AQPIAQD4AQGYAgigAsIFwgIKEAAYsAMY1gQYR8ICBhAAGAcYHsICCBAAGAcYChgewgIKECEYoAEYwwQYCpgDAIgGAZAGCJIHAzQuNKAHnhqyBwMyLjS4B7kFwgcFMy4zLjLIBxCACAA&amp;sclient=gws-wiz-serp" TargetMode="External"/><Relationship Id="rId4" Type="http://schemas.openxmlformats.org/officeDocument/2006/relationships/hyperlink" Target="https://www.google.com/search?q=Bifrost&amp;oq=troyano+famoso&amp;gs_lcrp=EgZjaHJvbWUyBggAEEUYOdIBCDIzNzZqMGo3qAIAsAIA&amp;sourceid=chrome&amp;ie=UTF-8&amp;ved=2ahUKEwjiqLa9ocCRAxXOSaQEHWg5KXYQgK4QegQIARAE" TargetMode="External"/><Relationship Id="rId9" Type="http://schemas.openxmlformats.org/officeDocument/2006/relationships/hyperlink" Target="https://www.google.com/search?q=MyDoom&amp;sca_esv=abeb4f522ce11e62&amp;sxsrf=AE3TifOomHTExfDqra0szbH7NmlydUY5ew%3A1765824766933&amp;ei=_lhAac_eOPSLkdUPquaLuQM&amp;oq=gusano+famoso&amp;gs_lp=Egxnd3Mtd2l6LXNlcnAiDWd1c2FubyBmYW1vc28qAggAMgYQABgHGB4yBBAAGB4yBhAAGAgYHjIGEAAYCBgeMgYQABgIGB4yBhAAGAgYHjIGEAAYCBgeMgYQABgIGB4yBhAAGAgYHjIFEAAY7wVIwiZQswdYnRBwAngBkAEAmAGpAaABxgaqAQMyLjW4AQHIAQD4AQGYAgigArwFwgIKEAAYsAMY1gQYR8ICChAAGIAEGLEDGA3CAgcQABiABBgNwgIIEAAYBxgIGB7CAggQABiABBiiBJgDAIgGAZAGCJIHAzQuNKAH5iWyBwMyLjS4B7IFwgcFMC42LjLIBxSACAA&amp;sclient=gws-wiz-serp&amp;ved=2ahUKEwjc-ff8ocCRAxWxdqQEHe3XLyQQgK4QegQIARAE" TargetMode="External"/><Relationship Id="rId14" Type="http://schemas.openxmlformats.org/officeDocument/2006/relationships/hyperlink" Target="https://www.google.com/search?q=Gator+%28Claria%29&amp;sca_esv=abeb4f522ce11e62&amp;sxsrf=AE3TifMp_FmzARF3Q5u75WBIBN4xlW0qeA%3A1765824900335&amp;ei=hFlAaeyiFMKGkdUPv6rG2Q8&amp;ved=2ahUKEwi1hqHEosCRAxXjVaQEHTUBGUkQgK4QegQIARAD&amp;uact=5&amp;oq=adware+mas+famoso&amp;gs_lp=Egxnd3Mtd2l6LXNlcnAiEWFkd2FyZSBtYXMgZmFtb3NvMggQIRigARjDBDIIECEYoAEYwwRIxxZQ7gJYgBNwAngBkAEAmAG1AaAB_AWqAQM0LjO4AQPIAQD4AQGYAgigAsIFwgIKEAAYsAMY1gQYR8ICBhAAGAcYHsICCBAAGAcYChgewgIKECEYoAEYwwQYCpgDAIgGAZAGCJIHAzQuNKAHnhqyBwMyLjS4B7kFwgcFMy4zLjLIBxCACAA&amp;sclient=gws-wiz-serp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incibe.es/index.php/servicio-antibotnet" TargetMode="Externa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eset.com/es/hogar/online-scanner/?srsltid=AfmBOoqfZwCOLWEZIfv5S4j-26wZGHiogSEJHWyn5-e2LxFRNW3k5Sag" TargetMode="Externa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duotone>
              <a:schemeClr val="bg2">
                <a:shade val="88000"/>
                <a:hueMod val="106000"/>
                <a:satMod val="140000"/>
                <a:lumMod val="54000"/>
              </a:schemeClr>
              <a:schemeClr val="bg2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upo 76">
            <a:extLst>
              <a:ext uri="{FF2B5EF4-FFF2-40B4-BE49-F238E27FC236}">
                <a16:creationId xmlns:a16="http://schemas.microsoft.com/office/drawing/2014/main" id="{AD579530-1077-46B3-BD5C-81BB270A1D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1"/>
            <a:ext cx="12192003" cy="6858001"/>
            <a:chOff x="0" y="-1"/>
            <a:chExt cx="12192003" cy="6858001"/>
          </a:xfrm>
        </p:grpSpPr>
        <p:sp useBgFill="1">
          <p:nvSpPr>
            <p:cNvPr id="78" name="Rectángulo 77">
              <a:extLst>
                <a:ext uri="{FF2B5EF4-FFF2-40B4-BE49-F238E27FC236}">
                  <a16:creationId xmlns:a16="http://schemas.microsoft.com/office/drawing/2014/main" id="{ACBB106A-B366-4349-B59F-E8FBDADD82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-1"/>
              <a:ext cx="12192000" cy="6858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/>
            </a:p>
          </p:txBody>
        </p:sp>
        <p:pic>
          <p:nvPicPr>
            <p:cNvPr id="79" name="Imagen 2">
              <a:extLst>
                <a:ext uri="{FF2B5EF4-FFF2-40B4-BE49-F238E27FC236}">
                  <a16:creationId xmlns:a16="http://schemas.microsoft.com/office/drawing/2014/main" id="{113FC03B-24E4-4A3F-9626-CC7F6356BC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 noChangeArrowheads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4">
              <a:alphaModFix amt="30000"/>
              <a:duotone>
                <a:prstClr val="black"/>
                <a:schemeClr val="tx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1"/>
              <a:ext cx="12192003" cy="6858001"/>
            </a:xfrm>
            <a:prstGeom prst="rect">
              <a:avLst/>
            </a:prstGeom>
            <a:noFill/>
            <a:extLst>
              <a:ext uri="{909E8E84-426E-40dd-AFC4-6F175D3DCCD1}">
                <a14:hiddenFill xmlns:p14="http://schemas.microsoft.com/office/powerpoint/2010/main" xmlns:a16="http://schemas.microsoft.com/office/drawing/2014/main"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5" name="Imagen 4" descr="Primer plano de la tarjeta de circuitos">
            <a:extLst>
              <a:ext uri="{FF2B5EF4-FFF2-40B4-BE49-F238E27FC236}">
                <a16:creationId xmlns:a16="http://schemas.microsoft.com/office/drawing/2014/main" id="{525AE681-57C0-4C44-9E88-A16CDA016EB3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alphaModFix amt="30000"/>
          </a:blip>
          <a:srcRect t="6504" b="9202"/>
          <a:stretch/>
        </p:blipFill>
        <p:spPr>
          <a:xfrm>
            <a:off x="-2" y="10"/>
            <a:ext cx="12188389" cy="6857990"/>
          </a:xfrm>
          <a:prstGeom prst="rect">
            <a:avLst/>
          </a:prstGeom>
        </p:spPr>
      </p:pic>
      <p:grpSp>
        <p:nvGrpSpPr>
          <p:cNvPr id="81" name="Grupo 80">
            <a:extLst>
              <a:ext uri="{FF2B5EF4-FFF2-40B4-BE49-F238E27FC236}">
                <a16:creationId xmlns:a16="http://schemas.microsoft.com/office/drawing/2014/main" id="{83F79A5F-63B5-4802-B39B-BF0F89DDDA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5895" y="2235200"/>
            <a:ext cx="10982062" cy="2396067"/>
            <a:chOff x="605895" y="2235200"/>
            <a:chExt cx="10982062" cy="2396067"/>
          </a:xfrm>
        </p:grpSpPr>
        <p:sp>
          <p:nvSpPr>
            <p:cNvPr id="82" name="Rectángulo con esquinas opuestas redondeadas 7">
              <a:extLst>
                <a:ext uri="{FF2B5EF4-FFF2-40B4-BE49-F238E27FC236}">
                  <a16:creationId xmlns:a16="http://schemas.microsoft.com/office/drawing/2014/main" id="{00D14BF7-A799-4EDA-8C19-CED0B8EC52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582333" y="2235200"/>
              <a:ext cx="7027334" cy="2396067"/>
            </a:xfrm>
            <a:prstGeom prst="round2DiagRect">
              <a:avLst>
                <a:gd name="adj1" fmla="val 9246"/>
                <a:gd name="adj2" fmla="val 0"/>
              </a:avLst>
            </a:prstGeom>
            <a:solidFill>
              <a:schemeClr val="bg1">
                <a:alpha val="80000"/>
              </a:schemeClr>
            </a:solidFill>
            <a:ln w="19050" cap="sq">
              <a:solidFill>
                <a:schemeClr val="tx2">
                  <a:alpha val="60000"/>
                </a:schemeClr>
              </a:solidFill>
              <a:miter lim="800000"/>
            </a:ln>
            <a:effectLst>
              <a:outerShdw blurRad="889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/>
            </a:p>
          </p:txBody>
        </p:sp>
        <p:grpSp>
          <p:nvGrpSpPr>
            <p:cNvPr id="83" name="Grupo 82">
              <a:extLst>
                <a:ext uri="{FF2B5EF4-FFF2-40B4-BE49-F238E27FC236}">
                  <a16:creationId xmlns:a16="http://schemas.microsoft.com/office/drawing/2014/main" id="{AF292344-73C8-4E53-85C0-8CDB23EB53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5895" y="2900097"/>
              <a:ext cx="10982062" cy="1211524"/>
              <a:chOff x="605895" y="2900097"/>
              <a:chExt cx="10982062" cy="1211524"/>
            </a:xfrm>
          </p:grpSpPr>
          <p:sp>
            <p:nvSpPr>
              <p:cNvPr id="84" name="Forma libre 32">
                <a:extLst>
                  <a:ext uri="{FF2B5EF4-FFF2-40B4-BE49-F238E27FC236}">
                    <a16:creationId xmlns:a16="http://schemas.microsoft.com/office/drawing/2014/main" id="{4781E776-A0A7-4FB6-958B-8389BBA5697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5400000" flipV="1">
                <a:off x="9653587" y="3379784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85" name="Forma libre 33">
                <a:extLst>
                  <a:ext uri="{FF2B5EF4-FFF2-40B4-BE49-F238E27FC236}">
                    <a16:creationId xmlns:a16="http://schemas.microsoft.com/office/drawing/2014/main" id="{0F004D56-F177-45BC-8965-B72DB88A085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5400000" flipV="1">
                <a:off x="10078244" y="3310728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86" name="Forma libre 34">
                <a:extLst>
                  <a:ext uri="{FF2B5EF4-FFF2-40B4-BE49-F238E27FC236}">
                    <a16:creationId xmlns:a16="http://schemas.microsoft.com/office/drawing/2014/main" id="{5F2F1F83-817B-4678-B0AE-8FFDC49FC82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5400000" flipV="1">
                <a:off x="11146631" y="3574253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87" name="Forma libre 37">
                <a:extLst>
                  <a:ext uri="{FF2B5EF4-FFF2-40B4-BE49-F238E27FC236}">
                    <a16:creationId xmlns:a16="http://schemas.microsoft.com/office/drawing/2014/main" id="{F908EB47-32F4-4E82-BF56-FD25BB07474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5400000" flipV="1">
                <a:off x="10230644" y="3034502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88" name="Forma libre 35">
                <a:extLst>
                  <a:ext uri="{FF2B5EF4-FFF2-40B4-BE49-F238E27FC236}">
                    <a16:creationId xmlns:a16="http://schemas.microsoft.com/office/drawing/2014/main" id="{0966000D-B975-4E8A-9BF2-EACF2164050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5400000">
                <a:off x="10034587" y="256275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89" name="Forma libre 36">
                <a:extLst>
                  <a:ext uri="{FF2B5EF4-FFF2-40B4-BE49-F238E27FC236}">
                    <a16:creationId xmlns:a16="http://schemas.microsoft.com/office/drawing/2014/main" id="{A9554499-6796-4AEE-B012-34A5B9A585A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5400000">
                <a:off x="10747375" y="3232679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90" name="Forma libre 38">
                <a:extLst>
                  <a:ext uri="{FF2B5EF4-FFF2-40B4-BE49-F238E27FC236}">
                    <a16:creationId xmlns:a16="http://schemas.microsoft.com/office/drawing/2014/main" id="{9DD40864-34BD-491F-B591-180E7B32C12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5400000">
                <a:off x="11399044" y="3095360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91" name="Forma libre 39">
                <a:extLst>
                  <a:ext uri="{FF2B5EF4-FFF2-40B4-BE49-F238E27FC236}">
                    <a16:creationId xmlns:a16="http://schemas.microsoft.com/office/drawing/2014/main" id="{2623F54C-4373-4D30-90DB-3129BDDF54A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5400000">
                <a:off x="10353675" y="2153178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92" name="Forma libre 40">
                <a:extLst>
                  <a:ext uri="{FF2B5EF4-FFF2-40B4-BE49-F238E27FC236}">
                    <a16:creationId xmlns:a16="http://schemas.microsoft.com/office/drawing/2014/main" id="{1FF42884-D4B2-462F-9FA7-4FA89253224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5400000">
                <a:off x="9848850" y="330887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93" name="Rectángulo 41">
                <a:extLst>
                  <a:ext uri="{FF2B5EF4-FFF2-40B4-BE49-F238E27FC236}">
                    <a16:creationId xmlns:a16="http://schemas.microsoft.com/office/drawing/2014/main" id="{27F4D4BA-37F5-4D54-BDFF-733F621D5DB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rrowhead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5400000">
                <a:off x="9721056" y="3284272"/>
                <a:ext cx="23813" cy="252413"/>
              </a:xfrm>
              <a:prstGeom prst="rect">
                <a:avLst/>
              </a:pr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94" name="Forma libre 32">
                <a:extLst>
                  <a:ext uri="{FF2B5EF4-FFF2-40B4-BE49-F238E27FC236}">
                    <a16:creationId xmlns:a16="http://schemas.microsoft.com/office/drawing/2014/main" id="{29E4A0E5-0441-4563-A947-12A5781105E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16200000" flipH="1" flipV="1">
                <a:off x="2122751" y="3532184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95" name="Forma libre 33">
                <a:extLst>
                  <a:ext uri="{FF2B5EF4-FFF2-40B4-BE49-F238E27FC236}">
                    <a16:creationId xmlns:a16="http://schemas.microsoft.com/office/drawing/2014/main" id="{4A8D89B4-AD1B-410A-870B-1042E075A04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16200000" flipH="1" flipV="1">
                <a:off x="1958445" y="3463128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96" name="Forma libre 34">
                <a:extLst>
                  <a:ext uri="{FF2B5EF4-FFF2-40B4-BE49-F238E27FC236}">
                    <a16:creationId xmlns:a16="http://schemas.microsoft.com/office/drawing/2014/main" id="{DFC54570-9F45-44E6-AC94-4B3192D44B2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16200000" flipH="1" flipV="1">
                <a:off x="858308" y="3726653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97" name="Forma libre 37">
                <a:extLst>
                  <a:ext uri="{FF2B5EF4-FFF2-40B4-BE49-F238E27FC236}">
                    <a16:creationId xmlns:a16="http://schemas.microsoft.com/office/drawing/2014/main" id="{A976F76C-4BBB-4CD4-9270-5E4E8802BF7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16200000" flipH="1" flipV="1">
                <a:off x="1658407" y="3186902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98" name="Forma libre 35">
                <a:extLst>
                  <a:ext uri="{FF2B5EF4-FFF2-40B4-BE49-F238E27FC236}">
                    <a16:creationId xmlns:a16="http://schemas.microsoft.com/office/drawing/2014/main" id="{06081E5F-35E2-4E9E-A0DA-9E2F769C4CE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16200000" flipH="1">
                <a:off x="1860814" y="271515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99" name="Forma libre 36">
                <a:extLst>
                  <a:ext uri="{FF2B5EF4-FFF2-40B4-BE49-F238E27FC236}">
                    <a16:creationId xmlns:a16="http://schemas.microsoft.com/office/drawing/2014/main" id="{7B7B4F78-1391-433D-AAE5-0FA8B8EE181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16200000" flipH="1">
                <a:off x="1289314" y="3385079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00" name="Forma libre 38">
                <a:extLst>
                  <a:ext uri="{FF2B5EF4-FFF2-40B4-BE49-F238E27FC236}">
                    <a16:creationId xmlns:a16="http://schemas.microsoft.com/office/drawing/2014/main" id="{EF63F42B-29ED-4285-99D1-5FA657DA929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16200000" flipH="1">
                <a:off x="605895" y="3247760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01" name="Forma libre 39">
                <a:extLst>
                  <a:ext uri="{FF2B5EF4-FFF2-40B4-BE49-F238E27FC236}">
                    <a16:creationId xmlns:a16="http://schemas.microsoft.com/office/drawing/2014/main" id="{EB7A6053-A7CF-4785-B396-6F70D6EBE9B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16200000" flipH="1">
                <a:off x="1532202" y="2305578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02" name="Forma libre 40">
                <a:extLst>
                  <a:ext uri="{FF2B5EF4-FFF2-40B4-BE49-F238E27FC236}">
                    <a16:creationId xmlns:a16="http://schemas.microsoft.com/office/drawing/2014/main" id="{E6337518-A10D-47A5-BD86-6D1F3FAF3C9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16200000" flipH="1">
                <a:off x="2154501" y="346127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03" name="Rectángulo 41">
                <a:extLst>
                  <a:ext uri="{FF2B5EF4-FFF2-40B4-BE49-F238E27FC236}">
                    <a16:creationId xmlns:a16="http://schemas.microsoft.com/office/drawing/2014/main" id="{7591C37F-6498-4992-992D-D413A84752D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rrowhead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16200000" flipH="1">
                <a:off x="2448983" y="3436672"/>
                <a:ext cx="23813" cy="252413"/>
              </a:xfrm>
              <a:prstGeom prst="rect">
                <a:avLst/>
              </a:pr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  <p:txBody>
              <a:bodyPr/>
              <a:lstStyle/>
              <a:p>
                <a:endParaRPr lang="es-ES"/>
              </a:p>
            </p:txBody>
          </p:sp>
        </p:grpSp>
      </p:grpSp>
      <p:sp>
        <p:nvSpPr>
          <p:cNvPr id="2" name="Título 1">
            <a:extLst>
              <a:ext uri="{FF2B5EF4-FFF2-40B4-BE49-F238E27FC236}">
                <a16:creationId xmlns:a16="http://schemas.microsoft.com/office/drawing/2014/main" id="{ED476017-D224-40AE-B921-67525450151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3870" y="2344470"/>
            <a:ext cx="9452149" cy="1367896"/>
          </a:xfrm>
        </p:spPr>
        <p:txBody>
          <a:bodyPr rtlCol="0">
            <a:normAutofit fontScale="90000"/>
          </a:bodyPr>
          <a:lstStyle/>
          <a:p>
            <a:pPr algn="ctr" rtl="0"/>
            <a:r>
              <a:rPr lang="es-ES" dirty="0"/>
              <a:t>ifct46: </a:t>
            </a:r>
            <a:r>
              <a:rPr lang="es-ES" cap="none" dirty="0">
                <a:latin typeface="Arial" panose="020B0604020202020204" pitchFamily="34" charset="0"/>
                <a:cs typeface="Arial" panose="020B0604020202020204" pitchFamily="34" charset="0"/>
              </a:rPr>
              <a:t>Competencias </a:t>
            </a:r>
            <a:br>
              <a:rPr lang="es-ES" cap="none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cap="none" dirty="0">
                <a:latin typeface="Arial" panose="020B0604020202020204" pitchFamily="34" charset="0"/>
                <a:cs typeface="Arial" panose="020B0604020202020204" pitchFamily="34" charset="0"/>
              </a:rPr>
              <a:t>digitales avanzadas</a:t>
            </a:r>
            <a:endParaRPr lang="es-E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1F013D4-CBD9-4FC1-AF91-2301A70448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67001" y="3806821"/>
            <a:ext cx="6857999" cy="748246"/>
          </a:xfrm>
        </p:spPr>
        <p:txBody>
          <a:bodyPr rtlCol="0">
            <a:normAutofit fontScale="85000" lnSpcReduction="20000"/>
          </a:bodyPr>
          <a:lstStyle/>
          <a:p>
            <a:pPr algn="ctr" rtl="0"/>
            <a:r>
              <a:rPr lang="es-ES" dirty="0"/>
              <a:t>Ignacio Celdrán</a:t>
            </a:r>
          </a:p>
          <a:p>
            <a:pPr algn="ctr" rtl="0"/>
            <a:r>
              <a:rPr lang="es-ES" dirty="0"/>
              <a:t>Ing. Informático</a:t>
            </a:r>
          </a:p>
        </p:txBody>
      </p:sp>
    </p:spTree>
    <p:extLst>
      <p:ext uri="{BB962C8B-B14F-4D97-AF65-F5344CB8AC3E}">
        <p14:creationId xmlns:p14="http://schemas.microsoft.com/office/powerpoint/2010/main" val="13371922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7B10F7-E0CA-4AC1-0B87-E0175709E4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>
            <a:extLst>
              <a:ext uri="{FF2B5EF4-FFF2-40B4-BE49-F238E27FC236}">
                <a16:creationId xmlns:a16="http://schemas.microsoft.com/office/drawing/2014/main" id="{FB267311-02E6-B423-A911-3E548ACD44FA}"/>
              </a:ext>
            </a:extLst>
          </p:cNvPr>
          <p:cNvSpPr txBox="1">
            <a:spLocks/>
          </p:cNvSpPr>
          <p:nvPr/>
        </p:nvSpPr>
        <p:spPr>
          <a:xfrm>
            <a:off x="4466375" y="833319"/>
            <a:ext cx="3259247" cy="69125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" cap="none" dirty="0">
                <a:solidFill>
                  <a:schemeClr val="bg1"/>
                </a:solidFill>
                <a:latin typeface="Abadi" panose="020F0502020204030204" pitchFamily="34" charset="0"/>
                <a:ea typeface="+mn-ea"/>
                <a:cs typeface="+mn-cs"/>
              </a:rPr>
              <a:t>Índice del curso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FA017D06-0696-3E33-84F8-F2D652003344}"/>
              </a:ext>
            </a:extLst>
          </p:cNvPr>
          <p:cNvSpPr txBox="1"/>
          <p:nvPr/>
        </p:nvSpPr>
        <p:spPr>
          <a:xfrm>
            <a:off x="3701822" y="3025273"/>
            <a:ext cx="4940732" cy="8002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2800" dirty="0">
                <a:solidFill>
                  <a:schemeClr val="bg2">
                    <a:lumMod val="50000"/>
                  </a:schemeClr>
                </a:solidFill>
                <a:latin typeface="Abadi" panose="020F0502020204030204" pitchFamily="34" charset="0"/>
              </a:rPr>
              <a:t>Resolución de problemas.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>
                <a:solidFill>
                  <a:schemeClr val="bg2">
                    <a:lumMod val="50000"/>
                  </a:schemeClr>
                </a:solidFill>
                <a:latin typeface="Abadi" panose="020F0502020204030204" pitchFamily="34" charset="0"/>
              </a:rPr>
              <a:t>Detección y eliminación de virus y troyanos. </a:t>
            </a:r>
          </a:p>
        </p:txBody>
      </p:sp>
      <p:pic>
        <p:nvPicPr>
          <p:cNvPr id="9" name="Imagen 8" descr="Imagen que contiene Icono&#10;&#10;El contenido generado por IA puede ser incorrecto.">
            <a:hlinkClick r:id="rId2"/>
            <a:extLst>
              <a:ext uri="{FF2B5EF4-FFF2-40B4-BE49-F238E27FC236}">
                <a16:creationId xmlns:a16="http://schemas.microsoft.com/office/drawing/2014/main" id="{2025BE02-4436-B16F-CFE1-33156D37CE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4565571" y="5601500"/>
            <a:ext cx="3060857" cy="787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373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8AB1170-3639-6ACA-0272-F338E33422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4762" y="416400"/>
            <a:ext cx="7382476" cy="512732"/>
          </a:xfrm>
        </p:spPr>
        <p:txBody>
          <a:bodyPr>
            <a:normAutofit/>
          </a:bodyPr>
          <a:lstStyle/>
          <a:p>
            <a:r>
              <a:rPr lang="es-ES" sz="2400" dirty="0">
                <a:solidFill>
                  <a:schemeClr val="bg1"/>
                </a:solidFill>
                <a:latin typeface="Abadi" panose="020F0502020204030204" pitchFamily="34" charset="0"/>
              </a:rPr>
              <a:t>Detección y eliminación de virus y troyanos</a:t>
            </a:r>
            <a:endParaRPr lang="es-ES" sz="2400" dirty="0">
              <a:solidFill>
                <a:schemeClr val="bg1"/>
              </a:solidFill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3AB37175-DA71-58A6-9A56-261CB5ECC4DC}"/>
              </a:ext>
            </a:extLst>
          </p:cNvPr>
          <p:cNvSpPr txBox="1"/>
          <p:nvPr/>
        </p:nvSpPr>
        <p:spPr>
          <a:xfrm>
            <a:off x="1143001" y="1112019"/>
            <a:ext cx="9905998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>
                <a:solidFill>
                  <a:schemeClr val="bg1"/>
                </a:solidFill>
              </a:rPr>
              <a:t>Un virus informático es un programa o fragmento de código diseñado para: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Provocar daños en un equipo corrompiendo archivos del sistema.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Despilfarrando recursos.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Destruyendo datos.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Alterando el funcionamiento normal de otra forma.</a:t>
            </a:r>
          </a:p>
          <a:p>
            <a:pPr lvl="1"/>
            <a:endParaRPr lang="es-ES" sz="2000" dirty="0">
              <a:solidFill>
                <a:schemeClr val="bg1"/>
              </a:solidFill>
            </a:endParaRPr>
          </a:p>
          <a:p>
            <a:r>
              <a:rPr lang="es-ES" sz="2000" dirty="0">
                <a:solidFill>
                  <a:schemeClr val="bg1"/>
                </a:solidFill>
              </a:rPr>
              <a:t>La principal diferencia entre los virus y otros malware es que son capaces de replicarse, para pasar de un equipo a otro sin consentimiento.</a:t>
            </a:r>
          </a:p>
          <a:p>
            <a:pPr algn="ctr"/>
            <a:endParaRPr lang="es-ES" sz="2000" b="1" dirty="0"/>
          </a:p>
          <a:p>
            <a:pPr algn="ctr"/>
            <a:r>
              <a:rPr lang="es-ES" sz="2000" b="1" dirty="0"/>
              <a:t>SON ALTAMENTE CONTAGIOSOS</a:t>
            </a:r>
          </a:p>
          <a:p>
            <a:pPr algn="just"/>
            <a:endParaRPr lang="es-ES" sz="2000" b="1" dirty="0"/>
          </a:p>
          <a:p>
            <a:pPr algn="just"/>
            <a:r>
              <a:rPr lang="es-ES" sz="2000" dirty="0">
                <a:solidFill>
                  <a:schemeClr val="bg1"/>
                </a:solidFill>
              </a:rPr>
              <a:t>Los virus son sólo una de las clases de MALWARE (</a:t>
            </a:r>
            <a:r>
              <a:rPr lang="es-ES" sz="2000" b="1" dirty="0" err="1">
                <a:solidFill>
                  <a:schemeClr val="bg1"/>
                </a:solidFill>
              </a:rPr>
              <a:t>MAL</a:t>
            </a:r>
            <a:r>
              <a:rPr lang="es-ES" sz="2000" dirty="0" err="1">
                <a:solidFill>
                  <a:schemeClr val="bg1"/>
                </a:solidFill>
              </a:rPr>
              <a:t>icious</a:t>
            </a:r>
            <a:r>
              <a:rPr lang="es-ES" sz="2000" dirty="0">
                <a:solidFill>
                  <a:schemeClr val="bg1"/>
                </a:solidFill>
              </a:rPr>
              <a:t> </a:t>
            </a:r>
            <a:r>
              <a:rPr lang="es-ES" sz="2000" dirty="0" err="1">
                <a:solidFill>
                  <a:schemeClr val="bg1"/>
                </a:solidFill>
              </a:rPr>
              <a:t>soft</a:t>
            </a:r>
            <a:r>
              <a:rPr lang="es-ES" sz="2000" b="1" dirty="0" err="1">
                <a:solidFill>
                  <a:schemeClr val="bg1"/>
                </a:solidFill>
              </a:rPr>
              <a:t>WARE</a:t>
            </a:r>
            <a:r>
              <a:rPr lang="es-ES" sz="2000" dirty="0">
                <a:solidFill>
                  <a:schemeClr val="bg1"/>
                </a:solidFill>
              </a:rPr>
              <a:t>) entre los que están:</a:t>
            </a:r>
          </a:p>
          <a:p>
            <a:pPr algn="just"/>
            <a:r>
              <a:rPr lang="es-ES" sz="2000" dirty="0">
                <a:solidFill>
                  <a:schemeClr val="bg1"/>
                </a:solidFill>
              </a:rPr>
              <a:t>Troyanos, Spyware, Gusanos, </a:t>
            </a:r>
            <a:r>
              <a:rPr lang="es-ES" sz="2000" dirty="0" err="1">
                <a:solidFill>
                  <a:schemeClr val="bg1"/>
                </a:solidFill>
              </a:rPr>
              <a:t>Ransomware</a:t>
            </a:r>
            <a:r>
              <a:rPr lang="es-ES" sz="2000" dirty="0">
                <a:solidFill>
                  <a:schemeClr val="bg1"/>
                </a:solidFill>
              </a:rPr>
              <a:t>, Adware, </a:t>
            </a:r>
            <a:r>
              <a:rPr lang="es-ES" sz="2000" dirty="0" err="1">
                <a:solidFill>
                  <a:schemeClr val="bg1"/>
                </a:solidFill>
              </a:rPr>
              <a:t>etc</a:t>
            </a:r>
            <a:endParaRPr lang="es-E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08008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0FF986-E65C-85EC-415D-9C4CDC2A7C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A54A36DA-425D-2D1A-0AA8-7961C99E1D37}"/>
              </a:ext>
            </a:extLst>
          </p:cNvPr>
          <p:cNvSpPr txBox="1"/>
          <p:nvPr/>
        </p:nvSpPr>
        <p:spPr>
          <a:xfrm>
            <a:off x="1143001" y="1112019"/>
            <a:ext cx="9905998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1200"/>
              </a:spcAft>
            </a:pPr>
            <a:r>
              <a:rPr lang="es-ES" sz="2400" b="1" i="1" dirty="0">
                <a:solidFill>
                  <a:schemeClr val="bg1"/>
                </a:solidFill>
              </a:rPr>
              <a:t>Troyanos</a:t>
            </a:r>
            <a:r>
              <a:rPr lang="es-ES" sz="2400" dirty="0">
                <a:solidFill>
                  <a:schemeClr val="bg1"/>
                </a:solidFill>
              </a:rPr>
              <a:t>: Software que simula ser legítimo inocuo o que se esconde dentro de él, con el fin de engañar al usuario e infectar su equipo con otros malware.</a:t>
            </a:r>
          </a:p>
          <a:p>
            <a:pPr algn="just">
              <a:spcAft>
                <a:spcPts val="1200"/>
              </a:spcAft>
            </a:pPr>
            <a:r>
              <a:rPr lang="es-ES" sz="2400" b="1" i="1" dirty="0">
                <a:solidFill>
                  <a:schemeClr val="bg1"/>
                </a:solidFill>
              </a:rPr>
              <a:t>Spyware</a:t>
            </a:r>
            <a:r>
              <a:rPr lang="es-ES" sz="2400" dirty="0">
                <a:solidFill>
                  <a:schemeClr val="bg1"/>
                </a:solidFill>
              </a:rPr>
              <a:t>: Software que tiene como objeto espiar a los usuarios para obtener datos como tarjetas de crédito, contraseñas, datos personales, etc.</a:t>
            </a:r>
          </a:p>
          <a:p>
            <a:pPr algn="just">
              <a:spcAft>
                <a:spcPts val="1200"/>
              </a:spcAft>
            </a:pPr>
            <a:r>
              <a:rPr lang="es-ES" sz="2400" b="1" i="1" dirty="0">
                <a:solidFill>
                  <a:schemeClr val="bg1"/>
                </a:solidFill>
              </a:rPr>
              <a:t>Gusanos</a:t>
            </a:r>
            <a:r>
              <a:rPr lang="es-ES" sz="2400" dirty="0">
                <a:solidFill>
                  <a:schemeClr val="bg1"/>
                </a:solidFill>
              </a:rPr>
              <a:t>: Malware que ataca redes enteras de dispositivos saltando de un equipo a otro.</a:t>
            </a:r>
          </a:p>
          <a:p>
            <a:pPr algn="just">
              <a:spcAft>
                <a:spcPts val="1200"/>
              </a:spcAft>
            </a:pPr>
            <a:r>
              <a:rPr lang="es-ES" sz="2400" b="1" i="1" dirty="0" err="1">
                <a:solidFill>
                  <a:schemeClr val="bg1"/>
                </a:solidFill>
              </a:rPr>
              <a:t>Ransomware</a:t>
            </a:r>
            <a:r>
              <a:rPr lang="es-ES" sz="2400" dirty="0">
                <a:solidFill>
                  <a:schemeClr val="bg1"/>
                </a:solidFill>
              </a:rPr>
              <a:t>: Malware que secuestra archivos, los cifra y exige dinero a la victima a cambio de la clave para descifrar.</a:t>
            </a:r>
          </a:p>
          <a:p>
            <a:pPr algn="just">
              <a:spcAft>
                <a:spcPts val="1200"/>
              </a:spcAft>
            </a:pPr>
            <a:r>
              <a:rPr lang="es-ES" sz="2400" b="1" i="1" dirty="0">
                <a:solidFill>
                  <a:schemeClr val="bg1"/>
                </a:solidFill>
              </a:rPr>
              <a:t>Adware</a:t>
            </a:r>
            <a:r>
              <a:rPr lang="es-ES" sz="2400" dirty="0">
                <a:solidFill>
                  <a:schemeClr val="bg1"/>
                </a:solidFill>
              </a:rPr>
              <a:t>: Malware muy molesto, que provoca que se inunde el equipo de publicidad no deseada y busca vulnerabilidades para que otro malware se introduzca en el sistema.</a:t>
            </a:r>
          </a:p>
        </p:txBody>
      </p:sp>
      <p:sp>
        <p:nvSpPr>
          <p:cNvPr id="4" name="Título 1">
            <a:extLst>
              <a:ext uri="{FF2B5EF4-FFF2-40B4-BE49-F238E27FC236}">
                <a16:creationId xmlns:a16="http://schemas.microsoft.com/office/drawing/2014/main" id="{5B837B43-998F-7CA1-9F2A-37C7C20BB8C2}"/>
              </a:ext>
            </a:extLst>
          </p:cNvPr>
          <p:cNvSpPr txBox="1">
            <a:spLocks/>
          </p:cNvSpPr>
          <p:nvPr/>
        </p:nvSpPr>
        <p:spPr>
          <a:xfrm>
            <a:off x="2404762" y="525511"/>
            <a:ext cx="7382476" cy="5127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2400" dirty="0">
                <a:solidFill>
                  <a:schemeClr val="bg1"/>
                </a:solidFill>
                <a:latin typeface="Abadi" panose="020F0502020204030204" pitchFamily="34" charset="0"/>
              </a:rPr>
              <a:t>Detección y eliminación de virus y troyanos</a:t>
            </a:r>
            <a:endParaRPr lang="es-E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73480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5CCE7C-25C4-5491-DF74-FF0A0F2972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D4FF788B-9198-6599-5A50-DEA7C60E75F3}"/>
              </a:ext>
            </a:extLst>
          </p:cNvPr>
          <p:cNvSpPr txBox="1"/>
          <p:nvPr/>
        </p:nvSpPr>
        <p:spPr>
          <a:xfrm>
            <a:off x="747252" y="654785"/>
            <a:ext cx="10697496" cy="621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1200"/>
              </a:spcAft>
            </a:pPr>
            <a:r>
              <a:rPr lang="es-ES" sz="2000" dirty="0">
                <a:solidFill>
                  <a:schemeClr val="bg1"/>
                </a:solidFill>
              </a:rPr>
              <a:t>Los troyanos más famosos incluyen </a:t>
            </a:r>
            <a:r>
              <a:rPr lang="es-ES" sz="2000" b="1" dirty="0">
                <a:solidFill>
                  <a:schemeClr val="bg1"/>
                </a:solidFill>
              </a:rPr>
              <a:t>Zeus (</a:t>
            </a:r>
            <a:r>
              <a:rPr lang="es-ES" sz="2000" b="1" dirty="0" err="1">
                <a:solidFill>
                  <a:schemeClr val="bg1"/>
                </a:solidFill>
              </a:rPr>
              <a:t>Zbot</a:t>
            </a:r>
            <a:r>
              <a:rPr lang="es-ES" sz="2000" b="1" dirty="0">
                <a:solidFill>
                  <a:schemeClr val="bg1"/>
                </a:solidFill>
              </a:rPr>
              <a:t>)</a:t>
            </a:r>
            <a:r>
              <a:rPr lang="es-ES" sz="2000" dirty="0">
                <a:solidFill>
                  <a:schemeClr val="bg1"/>
                </a:solidFill>
              </a:rPr>
              <a:t>, un ladrón de información bancaria que infectó millones; </a:t>
            </a:r>
            <a:r>
              <a:rPr lang="es-ES" sz="2000" b="1" dirty="0">
                <a:solidFill>
                  <a:schemeClr val="bg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Stuxnet</a:t>
            </a:r>
            <a:r>
              <a:rPr lang="es-ES" sz="2000" dirty="0">
                <a:solidFill>
                  <a:schemeClr val="bg1"/>
                </a:solidFill>
              </a:rPr>
              <a:t>, conocido por atacar sistemas industriales (SCADA). Otros muy conocidos son </a:t>
            </a:r>
            <a:r>
              <a:rPr lang="es-ES" sz="2000" b="1" dirty="0">
                <a:solidFill>
                  <a:schemeClr val="bg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Sub7</a:t>
            </a:r>
            <a:r>
              <a:rPr lang="es-ES" sz="2000" dirty="0">
                <a:solidFill>
                  <a:schemeClr val="bg1"/>
                </a:solidFill>
              </a:rPr>
              <a:t>, </a:t>
            </a:r>
            <a:r>
              <a:rPr lang="es-ES" sz="2000" b="1" dirty="0" err="1">
                <a:solidFill>
                  <a:schemeClr val="bg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Bifrost</a:t>
            </a:r>
            <a:r>
              <a:rPr lang="es-ES" sz="2000" dirty="0">
                <a:solidFill>
                  <a:schemeClr val="bg1"/>
                </a:solidFill>
              </a:rPr>
              <a:t>, </a:t>
            </a:r>
            <a:r>
              <a:rPr lang="es-ES" sz="2000" b="1" dirty="0" err="1">
                <a:solidFill>
                  <a:schemeClr val="bg1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Bandook</a:t>
            </a:r>
            <a:r>
              <a:rPr lang="es-ES" sz="2000" dirty="0">
                <a:solidFill>
                  <a:schemeClr val="bg1"/>
                </a:solidFill>
              </a:rPr>
              <a:t>, y el troyano bancario latinoamericano </a:t>
            </a:r>
            <a:r>
              <a:rPr lang="es-ES" sz="2000" b="1" dirty="0" err="1">
                <a:solidFill>
                  <a:schemeClr val="bg1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Grandoreiro</a:t>
            </a:r>
            <a:r>
              <a:rPr lang="es-ES" sz="2000" dirty="0">
                <a:solidFill>
                  <a:schemeClr val="bg1"/>
                </a:solidFill>
              </a:rPr>
              <a:t>, que ha afectado a España. </a:t>
            </a:r>
          </a:p>
          <a:p>
            <a:pPr algn="just">
              <a:spcAft>
                <a:spcPts val="1200"/>
              </a:spcAft>
            </a:pPr>
            <a:r>
              <a:rPr lang="es-ES" sz="2000" b="1" u="sng" dirty="0">
                <a:solidFill>
                  <a:schemeClr val="bg1"/>
                </a:solidFill>
              </a:rPr>
              <a:t>Pegasus</a:t>
            </a:r>
            <a:r>
              <a:rPr lang="es-ES" sz="2000" dirty="0">
                <a:solidFill>
                  <a:schemeClr val="bg1"/>
                </a:solidFill>
              </a:rPr>
              <a:t> es el spyware técnicamente más sofisticado de la historia.</a:t>
            </a:r>
          </a:p>
          <a:p>
            <a:pPr algn="just">
              <a:spcAft>
                <a:spcPts val="1200"/>
              </a:spcAft>
            </a:pPr>
            <a:r>
              <a:rPr lang="es-ES" sz="2000" dirty="0">
                <a:solidFill>
                  <a:schemeClr val="bg1"/>
                </a:solidFill>
              </a:rPr>
              <a:t>Los gusanos informáticos más famosos incluyen </a:t>
            </a:r>
            <a:r>
              <a:rPr lang="es-ES" sz="2000" b="1" dirty="0" err="1">
                <a:solidFill>
                  <a:schemeClr val="bg1"/>
                </a:solidFill>
              </a:rPr>
              <a:t>ILoveYou</a:t>
            </a:r>
            <a:r>
              <a:rPr lang="es-ES" sz="2000" b="1" dirty="0">
                <a:solidFill>
                  <a:schemeClr val="bg1"/>
                </a:solidFill>
              </a:rPr>
              <a:t> (</a:t>
            </a:r>
            <a:r>
              <a:rPr lang="es-ES" sz="2000" b="1" dirty="0" err="1">
                <a:solidFill>
                  <a:schemeClr val="bg1"/>
                </a:solidFill>
              </a:rPr>
              <a:t>LoveLetter</a:t>
            </a:r>
            <a:r>
              <a:rPr lang="es-ES" sz="2000" b="1" dirty="0">
                <a:solidFill>
                  <a:schemeClr val="bg1"/>
                </a:solidFill>
              </a:rPr>
              <a:t>)</a:t>
            </a:r>
            <a:r>
              <a:rPr lang="es-ES" sz="2000" dirty="0">
                <a:solidFill>
                  <a:schemeClr val="bg1"/>
                </a:solidFill>
              </a:rPr>
              <a:t> por su masiva infección en el 2000, </a:t>
            </a:r>
            <a:r>
              <a:rPr lang="es-ES" sz="2000" b="1" dirty="0">
                <a:solidFill>
                  <a:schemeClr val="bg1"/>
                </a:solidFill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Morris</a:t>
            </a:r>
            <a:r>
              <a:rPr lang="es-ES" sz="2000" dirty="0">
                <a:solidFill>
                  <a:schemeClr val="bg1"/>
                </a:solidFill>
              </a:rPr>
              <a:t> por ser el primero en afectar a internet en 1988, y </a:t>
            </a:r>
            <a:r>
              <a:rPr lang="es-ES" sz="2000" b="1" dirty="0" err="1">
                <a:solidFill>
                  <a:schemeClr val="bg1"/>
                </a:solidFill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Sasser</a:t>
            </a:r>
            <a:r>
              <a:rPr lang="es-ES" sz="2000" dirty="0">
                <a:solidFill>
                  <a:schemeClr val="bg1"/>
                </a:solidFill>
              </a:rPr>
              <a:t> (2004) y </a:t>
            </a:r>
            <a:r>
              <a:rPr lang="es-ES" sz="2000" b="1" dirty="0" err="1">
                <a:solidFill>
                  <a:schemeClr val="bg1"/>
                </a:solidFill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MyDoom</a:t>
            </a:r>
            <a:r>
              <a:rPr lang="es-ES" sz="2000" dirty="0">
                <a:solidFill>
                  <a:schemeClr val="bg1"/>
                </a:solidFill>
              </a:rPr>
              <a:t> (2004) por sus enormes costos económicos y de propagación, destacando también </a:t>
            </a:r>
            <a:r>
              <a:rPr lang="es-ES" sz="2000" b="1" dirty="0">
                <a:solidFill>
                  <a:schemeClr val="bg1"/>
                </a:solidFill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Stuxnet</a:t>
            </a:r>
            <a:r>
              <a:rPr lang="es-ES" sz="2000" dirty="0">
                <a:solidFill>
                  <a:schemeClr val="bg1"/>
                </a:solidFill>
              </a:rPr>
              <a:t> por su sofisticación en ataques a infraestructuras críticas. </a:t>
            </a:r>
          </a:p>
          <a:p>
            <a:pPr algn="just">
              <a:spcAft>
                <a:spcPts val="1200"/>
              </a:spcAft>
            </a:pPr>
            <a:r>
              <a:rPr lang="es-ES" sz="2000" dirty="0">
                <a:solidFill>
                  <a:schemeClr val="bg1"/>
                </a:solidFill>
              </a:rPr>
              <a:t>Los </a:t>
            </a:r>
            <a:r>
              <a:rPr lang="es-ES" sz="2000" dirty="0" err="1">
                <a:solidFill>
                  <a:schemeClr val="bg1"/>
                </a:solidFill>
              </a:rPr>
              <a:t>ransomware</a:t>
            </a:r>
            <a:r>
              <a:rPr lang="es-ES" sz="2000" dirty="0">
                <a:solidFill>
                  <a:schemeClr val="bg1"/>
                </a:solidFill>
              </a:rPr>
              <a:t> más famosos incluyen </a:t>
            </a:r>
            <a:r>
              <a:rPr lang="es-ES" b="1" dirty="0">
                <a:solidFill>
                  <a:schemeClr val="bg1"/>
                </a:solidFill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WannaCry</a:t>
            </a:r>
            <a:r>
              <a:rPr lang="es-ES" dirty="0">
                <a:solidFill>
                  <a:schemeClr val="bg1"/>
                </a:solidFill>
              </a:rPr>
              <a:t> (por su ataque global masivo en 2017), </a:t>
            </a:r>
            <a:r>
              <a:rPr lang="es-ES" b="1" dirty="0" err="1">
                <a:solidFill>
                  <a:schemeClr val="bg1"/>
                </a:solidFill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CryptoLocker</a:t>
            </a:r>
            <a:r>
              <a:rPr lang="es-ES" dirty="0">
                <a:solidFill>
                  <a:schemeClr val="bg1"/>
                </a:solidFill>
              </a:rPr>
              <a:t> (uno de los pioneros y más efectivos), y más recientemente, variantes como </a:t>
            </a:r>
            <a:r>
              <a:rPr lang="es-ES" b="1" dirty="0" err="1">
                <a:solidFill>
                  <a:schemeClr val="bg1"/>
                </a:solidFill>
              </a:rPr>
              <a:t>Ryuk</a:t>
            </a:r>
            <a:r>
              <a:rPr lang="es-ES" b="1" dirty="0">
                <a:solidFill>
                  <a:schemeClr val="bg1"/>
                </a:solidFill>
              </a:rPr>
              <a:t>, </a:t>
            </a:r>
            <a:r>
              <a:rPr lang="es-ES" b="1" dirty="0" err="1">
                <a:solidFill>
                  <a:schemeClr val="bg1"/>
                </a:solidFill>
              </a:rPr>
              <a:t>REvil</a:t>
            </a:r>
            <a:r>
              <a:rPr lang="es-ES" b="1" dirty="0">
                <a:solidFill>
                  <a:schemeClr val="bg1"/>
                </a:solidFill>
              </a:rPr>
              <a:t> (</a:t>
            </a:r>
            <a:r>
              <a:rPr lang="es-ES" b="1" dirty="0" err="1">
                <a:solidFill>
                  <a:schemeClr val="bg1"/>
                </a:solidFill>
              </a:rPr>
              <a:t>Sodinokibi</a:t>
            </a:r>
            <a:r>
              <a:rPr lang="es-ES" b="1" dirty="0">
                <a:solidFill>
                  <a:schemeClr val="bg1"/>
                </a:solidFill>
              </a:rPr>
              <a:t>)</a:t>
            </a:r>
            <a:r>
              <a:rPr lang="es-ES" dirty="0">
                <a:solidFill>
                  <a:schemeClr val="bg1"/>
                </a:solidFill>
              </a:rPr>
              <a:t> y </a:t>
            </a:r>
            <a:r>
              <a:rPr lang="es-ES" b="1" dirty="0">
                <a:solidFill>
                  <a:schemeClr val="bg1"/>
                </a:solidFill>
              </a:rPr>
              <a:t>Conti</a:t>
            </a:r>
            <a:r>
              <a:rPr lang="es-ES" dirty="0">
                <a:solidFill>
                  <a:schemeClr val="bg1"/>
                </a:solidFill>
              </a:rPr>
              <a:t>, conocidos por sus ataques a grandes empresas y gobiernos, con WannaCry destacando por su impacto mundial y </a:t>
            </a:r>
            <a:r>
              <a:rPr lang="es-ES" dirty="0" err="1">
                <a:solidFill>
                  <a:schemeClr val="bg1"/>
                </a:solidFill>
              </a:rPr>
              <a:t>NotPetya</a:t>
            </a:r>
            <a:r>
              <a:rPr lang="es-ES" dirty="0">
                <a:solidFill>
                  <a:schemeClr val="bg1"/>
                </a:solidFill>
              </a:rPr>
              <a:t> por su destrucción. </a:t>
            </a:r>
          </a:p>
          <a:p>
            <a:pPr algn="just">
              <a:spcAft>
                <a:spcPts val="1200"/>
              </a:spcAft>
            </a:pPr>
            <a:r>
              <a:rPr lang="es-ES" sz="2000" dirty="0">
                <a:solidFill>
                  <a:schemeClr val="bg1"/>
                </a:solidFill>
              </a:rPr>
              <a:t>Los adwares más famosos incluyen clásicos como </a:t>
            </a:r>
            <a:r>
              <a:rPr lang="es-ES" b="1" dirty="0" err="1">
                <a:solidFill>
                  <a:schemeClr val="bg1"/>
                </a:solidFill>
                <a:hlinkClick r:id="rId1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Bonzi</a:t>
            </a:r>
            <a:r>
              <a:rPr lang="es-ES" sz="2000" b="1" dirty="0">
                <a:solidFill>
                  <a:srgbClr val="B8FA56"/>
                </a:solidFill>
                <a:hlinkClick r:id="rId1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s-ES" sz="2000" b="1" dirty="0" err="1">
                <a:solidFill>
                  <a:schemeClr val="bg1"/>
                </a:solidFill>
                <a:hlinkClick r:id="rId1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Buddy</a:t>
            </a:r>
            <a:r>
              <a:rPr lang="es-ES" sz="2000" dirty="0">
                <a:solidFill>
                  <a:schemeClr val="bg1"/>
                </a:solidFill>
              </a:rPr>
              <a:t> y </a:t>
            </a:r>
            <a:r>
              <a:rPr lang="es-ES" b="1" dirty="0" err="1">
                <a:solidFill>
                  <a:schemeClr val="bg1"/>
                </a:solidFill>
                <a:hlinkClick r:id="rId1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Gator</a:t>
            </a:r>
            <a:r>
              <a:rPr lang="es-ES" sz="2000" b="1" dirty="0">
                <a:solidFill>
                  <a:srgbClr val="B8FA56"/>
                </a:solidFill>
                <a:hlinkClick r:id="rId1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s-ES" b="1" dirty="0">
                <a:solidFill>
                  <a:schemeClr val="bg1"/>
                </a:solidFill>
                <a:hlinkClick r:id="rId1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(</a:t>
            </a:r>
            <a:r>
              <a:rPr lang="es-ES" b="1" dirty="0" err="1">
                <a:solidFill>
                  <a:schemeClr val="bg1"/>
                </a:solidFill>
                <a:hlinkClick r:id="rId1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Claria</a:t>
            </a:r>
            <a:r>
              <a:rPr lang="es-ES" sz="2000" b="1" dirty="0">
                <a:solidFill>
                  <a:schemeClr val="bg1"/>
                </a:solidFill>
                <a:hlinkClick r:id="rId1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)</a:t>
            </a:r>
            <a:r>
              <a:rPr lang="es-ES" dirty="0">
                <a:solidFill>
                  <a:schemeClr val="bg1"/>
                </a:solidFill>
              </a:rPr>
              <a:t> (por sus pop-ups invasivos) en los 2000, </a:t>
            </a:r>
            <a:r>
              <a:rPr lang="es-ES" b="1" dirty="0" err="1">
                <a:solidFill>
                  <a:schemeClr val="bg1"/>
                </a:solidFill>
                <a:hlinkClick r:id="rId1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CoolWebSearch</a:t>
            </a:r>
            <a:r>
              <a:rPr lang="es-ES" dirty="0">
                <a:solidFill>
                  <a:schemeClr val="bg1"/>
                </a:solidFill>
              </a:rPr>
              <a:t> y </a:t>
            </a:r>
            <a:r>
              <a:rPr lang="es-ES" b="1" dirty="0">
                <a:solidFill>
                  <a:schemeClr val="bg1"/>
                </a:solidFill>
                <a:hlinkClick r:id="rId1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180</a:t>
            </a:r>
            <a:r>
              <a:rPr lang="es-ES" b="1" dirty="0">
                <a:solidFill>
                  <a:srgbClr val="B8FA56"/>
                </a:solidFill>
                <a:hlinkClick r:id="rId1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s-ES" b="1" dirty="0" err="1">
                <a:solidFill>
                  <a:schemeClr val="bg1"/>
                </a:solidFill>
                <a:hlinkClick r:id="rId1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Solutions</a:t>
            </a:r>
            <a:r>
              <a:rPr lang="es-ES" b="1" dirty="0">
                <a:solidFill>
                  <a:schemeClr val="bg1"/>
                </a:solidFill>
                <a:hlinkClick r:id="rId1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/Zango</a:t>
            </a:r>
            <a:r>
              <a:rPr lang="es-ES" dirty="0">
                <a:solidFill>
                  <a:schemeClr val="bg1"/>
                </a:solidFill>
              </a:rPr>
              <a:t> (por el secuestro de navegadores y rastreo), y más recientes como </a:t>
            </a:r>
            <a:r>
              <a:rPr lang="es-ES" b="1" dirty="0">
                <a:solidFill>
                  <a:schemeClr val="bg1"/>
                </a:solidFill>
                <a:hlinkClick r:id="rId1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Ask</a:t>
            </a:r>
            <a:r>
              <a:rPr lang="es-ES" b="1" dirty="0">
                <a:solidFill>
                  <a:srgbClr val="B8FA56"/>
                </a:solidFill>
                <a:hlinkClick r:id="rId1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s-ES" b="1" dirty="0" err="1">
                <a:solidFill>
                  <a:schemeClr val="bg1"/>
                </a:solidFill>
                <a:hlinkClick r:id="rId1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Toolbar</a:t>
            </a:r>
            <a:r>
              <a:rPr lang="es-ES" dirty="0">
                <a:solidFill>
                  <a:schemeClr val="bg1"/>
                </a:solidFill>
              </a:rPr>
              <a:t> y el masivo </a:t>
            </a:r>
            <a:r>
              <a:rPr lang="es-ES" b="1" dirty="0" err="1">
                <a:solidFill>
                  <a:schemeClr val="bg1"/>
                </a:solidFill>
                <a:hlinkClick r:id="rId1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Fireball</a:t>
            </a:r>
            <a:r>
              <a:rPr lang="es-ES" dirty="0">
                <a:solidFill>
                  <a:schemeClr val="bg1"/>
                </a:solidFill>
              </a:rPr>
              <a:t> (2017), que afectó a millones de </a:t>
            </a:r>
            <a:r>
              <a:rPr lang="es-ES" dirty="0" err="1">
                <a:solidFill>
                  <a:schemeClr val="bg1"/>
                </a:solidFill>
              </a:rPr>
              <a:t>PCs</a:t>
            </a:r>
            <a:r>
              <a:rPr lang="es-ES" dirty="0">
                <a:solidFill>
                  <a:schemeClr val="bg1"/>
                </a:solidFill>
              </a:rPr>
              <a:t> controlando sus navegadores para generar ingresos publicitarios, y el adware móvil </a:t>
            </a:r>
            <a:r>
              <a:rPr lang="es-ES" b="1" dirty="0" err="1">
                <a:solidFill>
                  <a:schemeClr val="bg1"/>
                </a:solidFill>
                <a:hlinkClick r:id="rId1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Agent</a:t>
            </a:r>
            <a:r>
              <a:rPr lang="es-ES" b="1" dirty="0">
                <a:solidFill>
                  <a:schemeClr val="bg1"/>
                </a:solidFill>
                <a:hlinkClick r:id="rId1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Smith</a:t>
            </a:r>
            <a:r>
              <a:rPr lang="es-ES" dirty="0">
                <a:solidFill>
                  <a:schemeClr val="bg1"/>
                </a:solidFill>
              </a:rPr>
              <a:t>. </a:t>
            </a:r>
            <a:endParaRPr lang="es-ES" sz="2000" dirty="0">
              <a:solidFill>
                <a:schemeClr val="bg1"/>
              </a:solidFill>
            </a:endParaRPr>
          </a:p>
          <a:p>
            <a:pPr algn="just"/>
            <a:endParaRPr lang="es-ES" sz="2000" dirty="0">
              <a:solidFill>
                <a:schemeClr val="bg1"/>
              </a:solidFill>
            </a:endParaRPr>
          </a:p>
        </p:txBody>
      </p:sp>
      <p:sp>
        <p:nvSpPr>
          <p:cNvPr id="9" name="Título 1">
            <a:extLst>
              <a:ext uri="{FF2B5EF4-FFF2-40B4-BE49-F238E27FC236}">
                <a16:creationId xmlns:a16="http://schemas.microsoft.com/office/drawing/2014/main" id="{EAD2A601-DB46-B411-6BCE-3EB8434A42BD}"/>
              </a:ext>
            </a:extLst>
          </p:cNvPr>
          <p:cNvSpPr txBox="1">
            <a:spLocks/>
          </p:cNvSpPr>
          <p:nvPr/>
        </p:nvSpPr>
        <p:spPr>
          <a:xfrm>
            <a:off x="2404762" y="142053"/>
            <a:ext cx="7382476" cy="5127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2400" dirty="0">
                <a:solidFill>
                  <a:schemeClr val="bg1"/>
                </a:solidFill>
                <a:latin typeface="Abadi" panose="020F0502020204030204" pitchFamily="34" charset="0"/>
              </a:rPr>
              <a:t>Detección y eliminación de virus y troyanos</a:t>
            </a:r>
            <a:endParaRPr lang="es-E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45232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EDB47F-1C19-864B-FF89-FEAF461B5D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F3D6AC7D-B178-766A-3B4F-DD3A21609480}"/>
              </a:ext>
            </a:extLst>
          </p:cNvPr>
          <p:cNvSpPr txBox="1"/>
          <p:nvPr/>
        </p:nvSpPr>
        <p:spPr>
          <a:xfrm>
            <a:off x="1143001" y="1112019"/>
            <a:ext cx="9905998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1200"/>
              </a:spcAft>
            </a:pPr>
            <a:r>
              <a:rPr lang="es-ES" sz="2400" b="1" i="1" dirty="0">
                <a:solidFill>
                  <a:schemeClr val="bg1"/>
                </a:solidFill>
              </a:rPr>
              <a:t>Apps maliciosas</a:t>
            </a:r>
            <a:r>
              <a:rPr lang="es-ES" sz="2400" dirty="0">
                <a:solidFill>
                  <a:schemeClr val="bg1"/>
                </a:solidFill>
              </a:rPr>
              <a:t>: Utilizar tiendas oficiales. Vigilar los permisos, que no debemos dar a no ser que esté relacionado con la función de la app. Caso linterna.</a:t>
            </a:r>
          </a:p>
          <a:p>
            <a:pPr algn="just">
              <a:spcAft>
                <a:spcPts val="1200"/>
              </a:spcAft>
            </a:pPr>
            <a:r>
              <a:rPr lang="es-ES" sz="2400" b="1" i="1" dirty="0">
                <a:solidFill>
                  <a:schemeClr val="bg1"/>
                </a:solidFill>
              </a:rPr>
              <a:t>Troyanos</a:t>
            </a:r>
            <a:r>
              <a:rPr lang="es-ES" sz="2400" dirty="0">
                <a:solidFill>
                  <a:schemeClr val="bg1"/>
                </a:solidFill>
              </a:rPr>
              <a:t>: Tener actualizado el sistema operativo y el antivirus, y analizar los dispositivos USB que se vayan a conector a nuestro equipo también debemos  tener mucho cuidado cuando navegamos por internet; ya que pueden acabar instalándose algún archivo infectado o al acceder a páginas web fraudulentas.</a:t>
            </a:r>
          </a:p>
          <a:p>
            <a:pPr algn="just">
              <a:spcAft>
                <a:spcPts val="1200"/>
              </a:spcAft>
            </a:pPr>
            <a:r>
              <a:rPr lang="es-ES" sz="2400" b="1" i="1" dirty="0">
                <a:solidFill>
                  <a:schemeClr val="bg1"/>
                </a:solidFill>
              </a:rPr>
              <a:t>Spyware</a:t>
            </a:r>
            <a:r>
              <a:rPr lang="es-ES" sz="2400" dirty="0">
                <a:solidFill>
                  <a:schemeClr val="bg1"/>
                </a:solidFill>
              </a:rPr>
              <a:t>: El primer paso y más importante será la instalación y actualización  de un buen sistema antivirus. Otra forma de protegernos es evitar conectar dispositivos  desconocidos,  como USB o discos duros externos.</a:t>
            </a:r>
          </a:p>
          <a:p>
            <a:pPr algn="just">
              <a:spcAft>
                <a:spcPts val="1200"/>
              </a:spcAft>
            </a:pPr>
            <a:r>
              <a:rPr lang="es-ES" sz="2400" b="1" i="1" dirty="0">
                <a:solidFill>
                  <a:schemeClr val="bg1"/>
                </a:solidFill>
              </a:rPr>
              <a:t>Gusanos</a:t>
            </a:r>
            <a:r>
              <a:rPr lang="es-ES" sz="2400" dirty="0">
                <a:solidFill>
                  <a:schemeClr val="bg1"/>
                </a:solidFill>
              </a:rPr>
              <a:t>: Es importante tener actualizado nuestro sistema y sus defensas para estar protegidos y evitar se infectados, así como desactivar la función de </a:t>
            </a:r>
            <a:r>
              <a:rPr lang="es-ES" sz="2400" u="sng" dirty="0">
                <a:solidFill>
                  <a:schemeClr val="bg1"/>
                </a:solidFill>
              </a:rPr>
              <a:t>autoejecutar</a:t>
            </a:r>
            <a:r>
              <a:rPr lang="es-ES" sz="2400" dirty="0">
                <a:solidFill>
                  <a:schemeClr val="bg1"/>
                </a:solidFill>
              </a:rPr>
              <a:t> los discos externos (memorias USB o discos autos). </a:t>
            </a:r>
          </a:p>
        </p:txBody>
      </p:sp>
      <p:sp>
        <p:nvSpPr>
          <p:cNvPr id="4" name="Título 1">
            <a:extLst>
              <a:ext uri="{FF2B5EF4-FFF2-40B4-BE49-F238E27FC236}">
                <a16:creationId xmlns:a16="http://schemas.microsoft.com/office/drawing/2014/main" id="{EE243FD7-CB01-DCE6-4DE0-CD48EF2A1DC6}"/>
              </a:ext>
            </a:extLst>
          </p:cNvPr>
          <p:cNvSpPr txBox="1">
            <a:spLocks/>
          </p:cNvSpPr>
          <p:nvPr/>
        </p:nvSpPr>
        <p:spPr>
          <a:xfrm>
            <a:off x="1679245" y="212504"/>
            <a:ext cx="8833509" cy="7629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" sz="2400" dirty="0">
                <a:solidFill>
                  <a:schemeClr val="bg1"/>
                </a:solidFill>
                <a:latin typeface="Abadi" panose="020F0502020204030204" pitchFamily="34" charset="0"/>
              </a:rPr>
              <a:t>Detección y eliminación de virus y troyanos: 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  <a:latin typeface="Abadi" panose="020F0502020204030204" pitchFamily="34" charset="0"/>
              </a:rPr>
              <a:t>¿Cómo protegernos?</a:t>
            </a:r>
            <a:endParaRPr lang="es-E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54109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F5BA8E-810D-2649-9394-1C65ADF2F9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CD4C49BF-5A02-B356-A4F1-A174B35654F0}"/>
              </a:ext>
            </a:extLst>
          </p:cNvPr>
          <p:cNvSpPr txBox="1"/>
          <p:nvPr/>
        </p:nvSpPr>
        <p:spPr>
          <a:xfrm>
            <a:off x="698090" y="777722"/>
            <a:ext cx="10648335" cy="572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1200"/>
              </a:spcAft>
            </a:pPr>
            <a:r>
              <a:rPr lang="es-ES" sz="2400" b="1" i="1" dirty="0" err="1">
                <a:solidFill>
                  <a:schemeClr val="bg1"/>
                </a:solidFill>
              </a:rPr>
              <a:t>Ransomware</a:t>
            </a:r>
            <a:r>
              <a:rPr lang="es-ES" sz="2400" dirty="0">
                <a:solidFill>
                  <a:schemeClr val="bg1"/>
                </a:solidFill>
              </a:rPr>
              <a:t>: Mucho cuidado con los correos electrónicos maliciosos con algún adjunto. La mayoría de los ataques por </a:t>
            </a:r>
            <a:r>
              <a:rPr lang="es-ES" sz="2400" dirty="0" err="1">
                <a:solidFill>
                  <a:schemeClr val="bg1"/>
                </a:solidFill>
              </a:rPr>
              <a:t>ransomware</a:t>
            </a:r>
            <a:r>
              <a:rPr lang="es-ES" sz="2400" dirty="0">
                <a:solidFill>
                  <a:schemeClr val="bg1"/>
                </a:solidFill>
              </a:rPr>
              <a:t> se producen cuan­do el usuario ejecuta un archivo infectado. También es recomendable realizar copias de seguridad para que, en caso de infección, dispongamos de una copia de nuestros datos en otro lugar de almacenamiento.</a:t>
            </a:r>
          </a:p>
          <a:p>
            <a:pPr algn="just">
              <a:spcAft>
                <a:spcPts val="1200"/>
              </a:spcAft>
            </a:pPr>
            <a:r>
              <a:rPr lang="es-ES" sz="2400" b="1" i="1" dirty="0">
                <a:solidFill>
                  <a:schemeClr val="bg1"/>
                </a:solidFill>
              </a:rPr>
              <a:t>Adware</a:t>
            </a:r>
            <a:r>
              <a:rPr lang="es-ES" sz="2400" dirty="0">
                <a:solidFill>
                  <a:schemeClr val="bg1"/>
                </a:solidFill>
              </a:rPr>
              <a:t>: Evitamos abrir enlaces de descarga de páginas poco fiables y, cuando instalemos software, debemos revisar los pasos para que no se nos instale ningún buscador, programa o complemento sin que nos demos cuenta.</a:t>
            </a:r>
          </a:p>
          <a:p>
            <a:pPr algn="just">
              <a:spcAft>
                <a:spcPts val="1200"/>
              </a:spcAft>
            </a:pPr>
            <a:r>
              <a:rPr lang="es-ES" sz="2400" b="1" i="1" dirty="0" err="1">
                <a:solidFill>
                  <a:schemeClr val="bg1"/>
                </a:solidFill>
              </a:rPr>
              <a:t>Botnets</a:t>
            </a:r>
            <a:r>
              <a:rPr lang="es-ES" sz="2400" dirty="0">
                <a:solidFill>
                  <a:schemeClr val="bg1"/>
                </a:solidFill>
              </a:rPr>
              <a:t>: Lo principal es hacer un buen uso de los dispositivos cuando nos conectamos a la red, teniendo un sistema actualizado con programas antivirus instalados, utilizando credenciales robustas y cambiando las contraseñas regularmente y no entrando en páginas web que puedan ser poco fiables. Otra fuente de infección son los correos maliciosos. Visita la web </a:t>
            </a:r>
            <a:r>
              <a:rPr lang="es-ES" sz="2400" dirty="0">
                <a:hlinkClick r:id="rId2"/>
              </a:rPr>
              <a:t>https://www.incibe.es/index.php/servicio-antibotnet</a:t>
            </a:r>
            <a:endParaRPr lang="es-ES" sz="2400" dirty="0"/>
          </a:p>
          <a:p>
            <a:pPr algn="ctr">
              <a:spcAft>
                <a:spcPts val="1200"/>
              </a:spcAft>
            </a:pPr>
            <a:r>
              <a:rPr lang="en-US" sz="2400" dirty="0"/>
              <a:t>PRUDENCIA e INFORMACIÓN</a:t>
            </a:r>
            <a:endParaRPr lang="es-ES" sz="3200" dirty="0">
              <a:solidFill>
                <a:schemeClr val="bg1"/>
              </a:solidFill>
            </a:endParaRPr>
          </a:p>
        </p:txBody>
      </p:sp>
      <p:sp>
        <p:nvSpPr>
          <p:cNvPr id="4" name="Título 1">
            <a:extLst>
              <a:ext uri="{FF2B5EF4-FFF2-40B4-BE49-F238E27FC236}">
                <a16:creationId xmlns:a16="http://schemas.microsoft.com/office/drawing/2014/main" id="{7CB2DEE2-0514-BAA6-4E9D-94E0B2EEC6B0}"/>
              </a:ext>
            </a:extLst>
          </p:cNvPr>
          <p:cNvSpPr txBox="1">
            <a:spLocks/>
          </p:cNvSpPr>
          <p:nvPr/>
        </p:nvSpPr>
        <p:spPr>
          <a:xfrm>
            <a:off x="1679245" y="212504"/>
            <a:ext cx="8833509" cy="692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" sz="2400" dirty="0">
                <a:solidFill>
                  <a:schemeClr val="bg1"/>
                </a:solidFill>
                <a:latin typeface="Abadi" panose="020F0502020204030204" pitchFamily="34" charset="0"/>
              </a:rPr>
              <a:t>¿Cómo protegernos?</a:t>
            </a:r>
            <a:endParaRPr lang="es-E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33004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03A2C57-1064-13F6-DAAF-1117843E4F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1" y="323550"/>
            <a:ext cx="9905998" cy="630179"/>
          </a:xfrm>
        </p:spPr>
        <p:txBody>
          <a:bodyPr>
            <a:norm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</a:rPr>
              <a:t>¿Cómo se propagan  los virus informáticos?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653523A5-B80F-5663-3F2E-DD158080914A}"/>
              </a:ext>
            </a:extLst>
          </p:cNvPr>
          <p:cNvSpPr txBox="1"/>
          <p:nvPr/>
        </p:nvSpPr>
        <p:spPr>
          <a:xfrm>
            <a:off x="688258" y="1012722"/>
            <a:ext cx="10648335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1200"/>
              </a:spcAft>
            </a:pPr>
            <a:r>
              <a:rPr lang="es-ES" sz="2000" b="1" i="1" dirty="0">
                <a:solidFill>
                  <a:schemeClr val="bg1"/>
                </a:solidFill>
              </a:rPr>
              <a:t>Virus de correo electrónico: </a:t>
            </a:r>
            <a:r>
              <a:rPr lang="es-ES" sz="2000" dirty="0">
                <a:solidFill>
                  <a:schemeClr val="bg1"/>
                </a:solidFill>
              </a:rPr>
              <a:t>el correo electrónico es uno de los medios favoritos para transmitir los virus informáticos a cualquier parte. </a:t>
            </a:r>
          </a:p>
          <a:p>
            <a:pPr marL="800100" lvl="1" indent="-34290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-ES" dirty="0">
                <a:solidFill>
                  <a:schemeClr val="bg1"/>
                </a:solidFill>
              </a:rPr>
              <a:t>Abriendo archivos adjuntos. Archivos de programa ejecutables (. </a:t>
            </a:r>
            <a:r>
              <a:rPr lang="es-ES" dirty="0" err="1">
                <a:solidFill>
                  <a:schemeClr val="bg1"/>
                </a:solidFill>
              </a:rPr>
              <a:t>com</a:t>
            </a:r>
            <a:r>
              <a:rPr lang="es-ES" dirty="0">
                <a:solidFill>
                  <a:schemeClr val="bg1"/>
                </a:solidFill>
              </a:rPr>
              <a:t>, . exe, .zip, .</a:t>
            </a:r>
            <a:r>
              <a:rPr lang="es-ES" dirty="0" err="1">
                <a:solidFill>
                  <a:schemeClr val="bg1"/>
                </a:solidFill>
              </a:rPr>
              <a:t>dll</a:t>
            </a:r>
            <a:r>
              <a:rPr lang="es-ES" dirty="0">
                <a:solidFill>
                  <a:schemeClr val="bg1"/>
                </a:solidFill>
              </a:rPr>
              <a:t>, .</a:t>
            </a:r>
            <a:r>
              <a:rPr lang="es-ES" dirty="0" err="1">
                <a:solidFill>
                  <a:schemeClr val="bg1"/>
                </a:solidFill>
              </a:rPr>
              <a:t>pif</a:t>
            </a:r>
            <a:r>
              <a:rPr lang="es-ES" dirty="0">
                <a:solidFill>
                  <a:schemeClr val="bg1"/>
                </a:solidFill>
              </a:rPr>
              <a:t>, . </a:t>
            </a:r>
            <a:r>
              <a:rPr lang="es-ES" dirty="0" err="1">
                <a:solidFill>
                  <a:schemeClr val="bg1"/>
                </a:solidFill>
              </a:rPr>
              <a:t>vbs</a:t>
            </a:r>
            <a:r>
              <a:rPr lang="es-ES" dirty="0">
                <a:solidFill>
                  <a:schemeClr val="bg1"/>
                </a:solidFill>
              </a:rPr>
              <a:t>, .</a:t>
            </a:r>
            <a:r>
              <a:rPr lang="es-ES" dirty="0" err="1">
                <a:solidFill>
                  <a:schemeClr val="bg1"/>
                </a:solidFill>
              </a:rPr>
              <a:t>js</a:t>
            </a:r>
            <a:r>
              <a:rPr lang="es-ES" dirty="0">
                <a:solidFill>
                  <a:schemeClr val="bg1"/>
                </a:solidFill>
              </a:rPr>
              <a:t> o .</a:t>
            </a:r>
            <a:r>
              <a:rPr lang="es-ES" dirty="0" err="1">
                <a:solidFill>
                  <a:schemeClr val="bg1"/>
                </a:solidFill>
              </a:rPr>
              <a:t>scr</a:t>
            </a:r>
            <a:r>
              <a:rPr lang="es-ES" dirty="0">
                <a:solidFill>
                  <a:schemeClr val="bg1"/>
                </a:solidFill>
              </a:rPr>
              <a:t>) o archivos de macro (.</a:t>
            </a:r>
            <a:r>
              <a:rPr lang="es-ES" dirty="0" err="1">
                <a:solidFill>
                  <a:schemeClr val="bg1"/>
                </a:solidFill>
              </a:rPr>
              <a:t>doc</a:t>
            </a:r>
            <a:r>
              <a:rPr lang="es-ES" dirty="0">
                <a:solidFill>
                  <a:schemeClr val="bg1"/>
                </a:solidFill>
              </a:rPr>
              <a:t>, .</a:t>
            </a:r>
            <a:r>
              <a:rPr lang="es-ES" dirty="0" err="1">
                <a:solidFill>
                  <a:schemeClr val="bg1"/>
                </a:solidFill>
              </a:rPr>
              <a:t>dot</a:t>
            </a:r>
            <a:r>
              <a:rPr lang="es-ES" dirty="0">
                <a:solidFill>
                  <a:schemeClr val="bg1"/>
                </a:solidFill>
              </a:rPr>
              <a:t>, .xls, .</a:t>
            </a:r>
            <a:r>
              <a:rPr lang="es-ES" dirty="0" err="1">
                <a:solidFill>
                  <a:schemeClr val="bg1"/>
                </a:solidFill>
              </a:rPr>
              <a:t>xlt</a:t>
            </a:r>
            <a:r>
              <a:rPr lang="es-ES" dirty="0">
                <a:solidFill>
                  <a:schemeClr val="bg1"/>
                </a:solidFill>
              </a:rPr>
              <a:t>, .</a:t>
            </a:r>
            <a:r>
              <a:rPr lang="es-ES" dirty="0" err="1">
                <a:solidFill>
                  <a:schemeClr val="bg1"/>
                </a:solidFill>
              </a:rPr>
              <a:t>xlsm</a:t>
            </a:r>
            <a:r>
              <a:rPr lang="es-ES" dirty="0">
                <a:solidFill>
                  <a:schemeClr val="bg1"/>
                </a:solidFill>
              </a:rPr>
              <a:t>, .</a:t>
            </a:r>
            <a:r>
              <a:rPr lang="es-ES" dirty="0" err="1">
                <a:solidFill>
                  <a:schemeClr val="bg1"/>
                </a:solidFill>
              </a:rPr>
              <a:t>xsltm</a:t>
            </a:r>
            <a:r>
              <a:rPr lang="es-ES" dirty="0">
                <a:solidFill>
                  <a:schemeClr val="bg1"/>
                </a:solidFill>
              </a:rPr>
              <a:t>….).</a:t>
            </a:r>
          </a:p>
          <a:p>
            <a:pPr marL="800100" lvl="1" indent="-34290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-ES" dirty="0">
                <a:solidFill>
                  <a:schemeClr val="bg1"/>
                </a:solidFill>
              </a:rPr>
              <a:t>Abriendo un correo  con un mensaje  infectado.  Algunos virus se transmiten en el cuerpo HTML </a:t>
            </a:r>
            <a:r>
              <a:rPr lang="es-ES" dirty="0" err="1">
                <a:solidFill>
                  <a:schemeClr val="bg1"/>
                </a:solidFill>
              </a:rPr>
              <a:t>deI</a:t>
            </a:r>
            <a:r>
              <a:rPr lang="es-ES" dirty="0">
                <a:solidFill>
                  <a:schemeClr val="bg1"/>
                </a:solidFill>
              </a:rPr>
              <a:t> propio correo.  </a:t>
            </a:r>
            <a:endParaRPr lang="es-ES" sz="2000" b="1" i="1" dirty="0">
              <a:solidFill>
                <a:schemeClr val="bg1"/>
              </a:solidFill>
            </a:endParaRPr>
          </a:p>
          <a:p>
            <a:pPr algn="just">
              <a:spcAft>
                <a:spcPts val="1200"/>
              </a:spcAft>
            </a:pPr>
            <a:r>
              <a:rPr lang="es-ES" sz="2000" b="1" i="1" dirty="0">
                <a:solidFill>
                  <a:schemeClr val="bg1"/>
                </a:solidFill>
              </a:rPr>
              <a:t>Virus de mensajería  instantánea: </a:t>
            </a:r>
            <a:r>
              <a:rPr lang="es-ES" sz="2000" dirty="0">
                <a:solidFill>
                  <a:schemeClr val="bg1"/>
                </a:solidFill>
              </a:rPr>
              <a:t>A través de servicios como Skype, Facebook Messenger, Windows Live Messenger  y otros servicios de MI se utilizan inadvertidamente para propagar virus a los contac­tos a través de vínculos infectados que se reciben en mensajes de chat. Relación de confianza entre emisor y receptor.:</a:t>
            </a:r>
          </a:p>
          <a:p>
            <a:pPr algn="just">
              <a:spcAft>
                <a:spcPts val="1200"/>
              </a:spcAft>
            </a:pPr>
            <a:r>
              <a:rPr lang="es-ES" sz="2000" b="1" i="1" dirty="0">
                <a:solidFill>
                  <a:schemeClr val="bg1"/>
                </a:solidFill>
              </a:rPr>
              <a:t>Virus de intercambio  de archivos:</a:t>
            </a:r>
            <a:r>
              <a:rPr lang="es-ES" sz="2000" dirty="0">
                <a:solidFill>
                  <a:schemeClr val="bg1"/>
                </a:solidFill>
              </a:rPr>
              <a:t> Al utilizar servicios para compartir archivos como Dropbox, SharePoint o </a:t>
            </a:r>
            <a:r>
              <a:rPr lang="es-ES" sz="2000" dirty="0" err="1">
                <a:solidFill>
                  <a:schemeClr val="bg1"/>
                </a:solidFill>
              </a:rPr>
              <a:t>Sharefile</a:t>
            </a:r>
            <a:r>
              <a:rPr lang="es-ES" sz="2000" dirty="0">
                <a:solidFill>
                  <a:schemeClr val="bg1"/>
                </a:solidFill>
              </a:rPr>
              <a:t>, en los que se sincronizan archivos, un usuario puede subir un virus y distribuirlo al resto de usuarios. Algunos servicios como Google tienen antivirus, pero no todos.</a:t>
            </a:r>
          </a:p>
        </p:txBody>
      </p:sp>
    </p:spTree>
    <p:extLst>
      <p:ext uri="{BB962C8B-B14F-4D97-AF65-F5344CB8AC3E}">
        <p14:creationId xmlns:p14="http://schemas.microsoft.com/office/powerpoint/2010/main" val="10582746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AA8049-9588-11B6-FBEA-461C4EB8CE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E4F38E7-3128-2A64-6303-B4014B731E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1" y="323550"/>
            <a:ext cx="9905998" cy="630179"/>
          </a:xfrm>
        </p:spPr>
        <p:txBody>
          <a:bodyPr>
            <a:norm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</a:rPr>
              <a:t>¿Cómo se propagan  los virus informáticos?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212028BE-0375-462A-5186-6D9927554934}"/>
              </a:ext>
            </a:extLst>
          </p:cNvPr>
          <p:cNvSpPr txBox="1"/>
          <p:nvPr/>
        </p:nvSpPr>
        <p:spPr>
          <a:xfrm>
            <a:off x="688258" y="1012722"/>
            <a:ext cx="10648335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1200"/>
              </a:spcAft>
            </a:pPr>
            <a:r>
              <a:rPr lang="es-ES" sz="2000" b="1" i="1" dirty="0">
                <a:solidFill>
                  <a:schemeClr val="bg1"/>
                </a:solidFill>
              </a:rPr>
              <a:t>Virus  de descarga de software</a:t>
            </a:r>
            <a:r>
              <a:rPr lang="es-ES" sz="2000" dirty="0">
                <a:solidFill>
                  <a:schemeClr val="bg1"/>
                </a:solidFill>
              </a:rPr>
              <a:t>: las infecciones por antivirus falsos son un de los más comunes. Mediante ventanas emergentes se informa de una falsa infección y recomendación de descargar un “antivirus” que en realidad es el mismo virus.</a:t>
            </a:r>
          </a:p>
          <a:p>
            <a:pPr algn="just">
              <a:spcAft>
                <a:spcPts val="1200"/>
              </a:spcAft>
            </a:pPr>
            <a:r>
              <a:rPr lang="es-ES" sz="2000" b="1" i="1" dirty="0">
                <a:solidFill>
                  <a:schemeClr val="bg1"/>
                </a:solidFill>
              </a:rPr>
              <a:t>Software sin parchear vulnerable</a:t>
            </a:r>
            <a:r>
              <a:rPr lang="es-ES" sz="2000" dirty="0">
                <a:solidFill>
                  <a:schemeClr val="bg1"/>
                </a:solidFill>
              </a:rPr>
              <a:t>: Se basa en utilizar software no actualizado y que presentan problemas de seguridad. Es recomendable siempre utilizar las últimas versiones. Por ejemplo las versiones anteriores a la 7 de </a:t>
            </a:r>
            <a:r>
              <a:rPr lang="es-ES" sz="2000" dirty="0" err="1">
                <a:solidFill>
                  <a:schemeClr val="bg1"/>
                </a:solidFill>
              </a:rPr>
              <a:t>winrar</a:t>
            </a:r>
            <a:r>
              <a:rPr lang="es-ES" sz="2000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541717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CA9562-89CC-C926-7036-786F082D15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A4BAEFF-B00F-9D1D-3AFA-D053004F39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1" y="323550"/>
            <a:ext cx="9905998" cy="630179"/>
          </a:xfrm>
        </p:spPr>
        <p:txBody>
          <a:bodyPr>
            <a:norm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</a:rPr>
              <a:t>¿Cómo saber si un equipo está infectado POR UN VIRUS?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C5D23659-38BF-7D5A-5A9F-D40F5FE903D7}"/>
              </a:ext>
            </a:extLst>
          </p:cNvPr>
          <p:cNvSpPr txBox="1"/>
          <p:nvPr/>
        </p:nvSpPr>
        <p:spPr>
          <a:xfrm>
            <a:off x="688258" y="1012722"/>
            <a:ext cx="10648335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1200"/>
              </a:spcAft>
            </a:pPr>
            <a:r>
              <a:rPr lang="es-ES" sz="2000" dirty="0">
                <a:solidFill>
                  <a:schemeClr val="bg1"/>
                </a:solidFill>
              </a:rPr>
              <a:t>Para saber si un equipo ha sido infectado podemos observar si presenta alguno o varios de los siguientes síntomas: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Lentitud de funcionamiento.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Los programas no funcionan.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El equipo se reinicio o bloquea sin razón.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El antivirus ha desaparecido.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Archivos personales bloqueados.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La impresora no funciona.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Ventanas emergentes cada poco tiempo.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Descaras lentas.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Envío de correos a contactos.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Navegador hace lo que quiere.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s-ES" sz="2000" dirty="0">
              <a:solidFill>
                <a:schemeClr val="bg1"/>
              </a:solidFill>
            </a:endParaRPr>
          </a:p>
          <a:p>
            <a:pPr algn="just"/>
            <a:r>
              <a:rPr lang="es-ES" sz="2000" dirty="0">
                <a:solidFill>
                  <a:schemeClr val="bg1"/>
                </a:solidFill>
              </a:rPr>
              <a:t>No todos estos síntomas los provocan virus, conviene actuar en consecuencia. Por ejemplo, problemas con temperatura pueden provocar síntomas parecidos.</a:t>
            </a:r>
          </a:p>
          <a:p>
            <a:pPr algn="just"/>
            <a:endParaRPr lang="es-ES" sz="2000" dirty="0">
              <a:solidFill>
                <a:schemeClr val="bg1"/>
              </a:solidFill>
            </a:endParaRPr>
          </a:p>
          <a:p>
            <a:pPr algn="ctr"/>
            <a:r>
              <a:rPr lang="es-ES" sz="2000" dirty="0">
                <a:hlinkClick r:id="rId2"/>
              </a:rPr>
              <a:t>ACTIVIDAD: Antivirus online. ESET</a:t>
            </a:r>
            <a:endParaRPr lang="es-ES" sz="2000" dirty="0"/>
          </a:p>
        </p:txBody>
      </p:sp>
    </p:spTree>
    <p:extLst>
      <p:ext uri="{BB962C8B-B14F-4D97-AF65-F5344CB8AC3E}">
        <p14:creationId xmlns:p14="http://schemas.microsoft.com/office/powerpoint/2010/main" val="40277578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84CC92-A2B1-17C2-F628-C4951630C3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A821017-8D83-D78C-6854-F9BDDE8126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1" y="323550"/>
            <a:ext cx="9905998" cy="630179"/>
          </a:xfrm>
        </p:spPr>
        <p:txBody>
          <a:bodyPr>
            <a:norm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</a:rPr>
              <a:t>¿Cómo saber si HAY UN PROGRAMA </a:t>
            </a:r>
            <a:r>
              <a:rPr lang="es-ES" sz="2400">
                <a:solidFill>
                  <a:schemeClr val="bg1"/>
                </a:solidFill>
              </a:rPr>
              <a:t>MALICIOSO INSTALADO?</a:t>
            </a:r>
            <a:endParaRPr lang="es-ES" sz="2400" dirty="0">
              <a:solidFill>
                <a:schemeClr val="bg1"/>
              </a:solidFill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390C74FB-B0E5-5812-2F3D-E3D5169F959F}"/>
              </a:ext>
            </a:extLst>
          </p:cNvPr>
          <p:cNvSpPr txBox="1"/>
          <p:nvPr/>
        </p:nvSpPr>
        <p:spPr>
          <a:xfrm>
            <a:off x="688258" y="1012722"/>
            <a:ext cx="10648335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1200"/>
              </a:spcAft>
            </a:pPr>
            <a:r>
              <a:rPr lang="es-ES" sz="2000" dirty="0">
                <a:solidFill>
                  <a:schemeClr val="bg1"/>
                </a:solidFill>
              </a:rPr>
              <a:t>Para saber si un dispositivo ha sido infectado podemos observar si presenta alguno o varios de los siguientes síntomas: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Repentinamente se vuelve más lento, deja de funcionar o muestra mensajes de error.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No se apaga o no se reinicia.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No le permite eliminar un programa.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Muestra  muchas ventanas emergentes, anuncios inapropiados o anuncios que inter­fieren con el contenido de la página.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Muestra  anuncios en lugares donde generalmente no aparecen, como sitios web del gobierno.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Aparecen barras de herramientas o iconos nuevos e inesperados en el navegador o en escritorio.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Usa un nuevo motor de búsqueda predeterminado o aparecen nuevas pestañas o sitios web que usted no abrió.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Cambia  reiteradas veces la página principal de internet de su computadora.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Envía emails que usted no escribió.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Se queda sin batería más rápidamente de lo que debería.</a:t>
            </a:r>
            <a:endParaRPr lang="es-ES" sz="2000" dirty="0"/>
          </a:p>
        </p:txBody>
      </p:sp>
    </p:spTree>
    <p:extLst>
      <p:ext uri="{BB962C8B-B14F-4D97-AF65-F5344CB8AC3E}">
        <p14:creationId xmlns:p14="http://schemas.microsoft.com/office/powerpoint/2010/main" val="28204173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21D66F-CE69-F8DD-341C-C7A270501E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520F377-9062-71C3-C0A5-459E35D9F7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1" y="323550"/>
            <a:ext cx="9905998" cy="630179"/>
          </a:xfrm>
        </p:spPr>
        <p:txBody>
          <a:bodyPr>
            <a:norm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</a:rPr>
              <a:t>¿Cómo llega a su dispositivo  un programa malicioso?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C2012438-E15E-D50C-B5AC-BC9F7F676443}"/>
              </a:ext>
            </a:extLst>
          </p:cNvPr>
          <p:cNvSpPr txBox="1"/>
          <p:nvPr/>
        </p:nvSpPr>
        <p:spPr>
          <a:xfrm>
            <a:off x="688258" y="1012722"/>
            <a:ext cx="10648335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1200"/>
              </a:spcAft>
            </a:pPr>
            <a:r>
              <a:rPr lang="es-ES" sz="2000" dirty="0">
                <a:solidFill>
                  <a:schemeClr val="bg1"/>
                </a:solidFill>
              </a:rPr>
              <a:t>Los programas maliciosos pueden ingresar a su dispositivo cuando abre, o descarga documentos o archivos adjuntos o cuando visita un sitio web fraudulento. Su dispositivo podría infectarse con un programa malicioso de las siguientes maneras:</a:t>
            </a:r>
          </a:p>
          <a:p>
            <a:pPr marL="800100" lvl="1" indent="-34290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Al descargar cosas gratis de internet, por ejemplo, descargas ilegales de películas, programas de TV o juegos populares.</a:t>
            </a:r>
          </a:p>
          <a:p>
            <a:pPr marL="800100" lvl="1" indent="-34290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Al descargar contenidos disponibles en sitios de archivos compartidos.</a:t>
            </a:r>
          </a:p>
          <a:p>
            <a:pPr marL="800100" lvl="1" indent="-34290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Al descargar archivos en o de dispositivos externos extraíbles como discos duros externos o memorias.</a:t>
            </a:r>
          </a:p>
          <a:p>
            <a:pPr marL="800100" lvl="1" indent="-34290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Al hacer clic en enlaces  de ventanas pop-up enviadas a su computadora por estafa­dores de soporte técnico.</a:t>
            </a:r>
          </a:p>
          <a:p>
            <a:pPr marL="800100" lvl="1" indent="-34290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Al hacer clic en anuncios publicados por estafadores en los sitios web que usted visita.</a:t>
            </a:r>
          </a:p>
          <a:p>
            <a:pPr marL="800100" lvl="1" indent="-34290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A través de emails tipo phishing que lo engañan para lograr que usted haga clic en un enlace o abra un archivo adjunto.</a:t>
            </a:r>
          </a:p>
        </p:txBody>
      </p:sp>
    </p:spTree>
    <p:extLst>
      <p:ext uri="{BB962C8B-B14F-4D97-AF65-F5344CB8AC3E}">
        <p14:creationId xmlns:p14="http://schemas.microsoft.com/office/powerpoint/2010/main" val="39305913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D7A0CA-8357-BA51-6C52-FA40602582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2300339-A4E6-1FE9-22BA-6AAAD5B16F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1" y="323550"/>
            <a:ext cx="9905998" cy="630179"/>
          </a:xfrm>
        </p:spPr>
        <p:txBody>
          <a:bodyPr>
            <a:norm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</a:rPr>
              <a:t>¿Cómo eliminar un programa malicioso?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6612E384-5675-5971-E01E-3C121DB7F66C}"/>
              </a:ext>
            </a:extLst>
          </p:cNvPr>
          <p:cNvSpPr txBox="1"/>
          <p:nvPr/>
        </p:nvSpPr>
        <p:spPr>
          <a:xfrm>
            <a:off x="771832" y="1258529"/>
            <a:ext cx="10648335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1200"/>
              </a:spcAft>
            </a:pPr>
            <a:r>
              <a:rPr lang="es-ES" sz="2000" dirty="0">
                <a:solidFill>
                  <a:schemeClr val="bg1"/>
                </a:solidFill>
              </a:rPr>
              <a:t>PASOS</a:t>
            </a:r>
          </a:p>
          <a:p>
            <a:pPr marL="457200" indent="-457200" algn="just">
              <a:spcAft>
                <a:spcPts val="1200"/>
              </a:spcAft>
              <a:buFont typeface="+mj-lt"/>
              <a:buAutoNum type="arabicPeriod"/>
            </a:pPr>
            <a:r>
              <a:rPr lang="es-ES" sz="2000" dirty="0">
                <a:solidFill>
                  <a:schemeClr val="bg1"/>
                </a:solidFill>
              </a:rPr>
              <a:t>Deje de hacer inmediatamente compras, trámites bancarios y cualquier otra actividad en línea que involucre nombres de usuario, contraseñas o cualquier otra información  delicada hasta que elimine todos los rastros del programa malicioso en su dispositivo.</a:t>
            </a:r>
          </a:p>
          <a:p>
            <a:pPr marL="457200" indent="-457200" algn="just">
              <a:spcAft>
                <a:spcPts val="1200"/>
              </a:spcAft>
              <a:buFont typeface="+mj-lt"/>
              <a:buAutoNum type="arabicPeriod"/>
            </a:pPr>
            <a:r>
              <a:rPr lang="es-ES" sz="2000" dirty="0">
                <a:solidFill>
                  <a:schemeClr val="bg1"/>
                </a:solidFill>
              </a:rPr>
              <a:t>Fíjese si su dispositivo tiene un programa de seguridad (antivirus), si no lo tiene, descárguelo. Busque recomendaciones en sitios web como </a:t>
            </a:r>
            <a:r>
              <a:rPr lang="es-ES" sz="2000" dirty="0" err="1">
                <a:solidFill>
                  <a:schemeClr val="bg1"/>
                </a:solidFill>
              </a:rPr>
              <a:t>av</a:t>
            </a:r>
            <a:r>
              <a:rPr lang="es-ES" sz="2000" dirty="0">
                <a:solidFill>
                  <a:schemeClr val="bg1"/>
                </a:solidFill>
              </a:rPr>
              <a:t>-test.</a:t>
            </a:r>
          </a:p>
          <a:p>
            <a:pPr marL="457200" indent="-457200" algn="just">
              <a:spcAft>
                <a:spcPts val="1200"/>
              </a:spcAft>
              <a:buFont typeface="+mj-lt"/>
              <a:buAutoNum type="arabicPeriod"/>
            </a:pPr>
            <a:r>
              <a:rPr lang="es-ES" sz="2000" dirty="0">
                <a:solidFill>
                  <a:schemeClr val="bg1"/>
                </a:solidFill>
              </a:rPr>
              <a:t>Asegúrese de estar actualizado, tanto sistema operativo, antivirus, aplicaciones, etc. Habilitar las actualizaciones automáticas.</a:t>
            </a:r>
          </a:p>
          <a:p>
            <a:pPr marL="457200" indent="-457200" algn="just">
              <a:spcAft>
                <a:spcPts val="1200"/>
              </a:spcAft>
              <a:buFont typeface="+mj-lt"/>
              <a:buAutoNum type="arabicPeriod"/>
            </a:pPr>
            <a:r>
              <a:rPr lang="es-ES" sz="2000" dirty="0">
                <a:solidFill>
                  <a:schemeClr val="bg1"/>
                </a:solidFill>
              </a:rPr>
              <a:t>Haga un escaneo del dispositivo para ver si tiene un programa  malicioso. Ejecute un escaneo de seguridad o de detección de programas maliciosos. Elimine todo lo que el programa identifique como un problema, reinicie y vuelva a escanear.</a:t>
            </a:r>
          </a:p>
          <a:p>
            <a:pPr algn="just">
              <a:spcAft>
                <a:spcPts val="1200"/>
              </a:spcAft>
            </a:pPr>
            <a:endParaRPr lang="es-ES" sz="2000" dirty="0">
              <a:solidFill>
                <a:schemeClr val="bg1"/>
              </a:solidFill>
            </a:endParaRPr>
          </a:p>
          <a:p>
            <a:pPr algn="just">
              <a:spcAft>
                <a:spcPts val="1200"/>
              </a:spcAft>
            </a:pPr>
            <a:r>
              <a:rPr lang="es-ES" sz="2000" dirty="0"/>
              <a:t>Como último recurso se puede RECUPERAR el equipo a un estado anterior o la solución más drástica es REINSTALAR por completo el sistema.</a:t>
            </a:r>
          </a:p>
        </p:txBody>
      </p:sp>
    </p:spTree>
    <p:extLst>
      <p:ext uri="{BB962C8B-B14F-4D97-AF65-F5344CB8AC3E}">
        <p14:creationId xmlns:p14="http://schemas.microsoft.com/office/powerpoint/2010/main" val="22319773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969F1E-94E2-0704-9E94-4100CDBF53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657AD34-8F52-D2BA-20D5-9775321FAC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1" y="323550"/>
            <a:ext cx="9905998" cy="630179"/>
          </a:xfrm>
        </p:spPr>
        <p:txBody>
          <a:bodyPr>
            <a:norm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</a:rPr>
              <a:t>¿Cómo evitar los programas maliciosos?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F59D500F-E877-31EF-4411-6235E65963C9}"/>
              </a:ext>
            </a:extLst>
          </p:cNvPr>
          <p:cNvSpPr txBox="1"/>
          <p:nvPr/>
        </p:nvSpPr>
        <p:spPr>
          <a:xfrm>
            <a:off x="771832" y="845574"/>
            <a:ext cx="10648335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1200"/>
              </a:spcAft>
            </a:pPr>
            <a:r>
              <a:rPr lang="es-ES" sz="2000" dirty="0">
                <a:solidFill>
                  <a:schemeClr val="bg1"/>
                </a:solidFill>
              </a:rPr>
              <a:t>Todas las técnicas para instalar malware se basan en el engaño, para descargar, clicar, visitar webs infectadas, etc. Algunas recomendaciones para evitar caer en los engaños son:</a:t>
            </a:r>
          </a:p>
          <a:p>
            <a:pPr marL="342900" indent="-34290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Instale un programa de seguridad (antivirus) y manténgalo actualizado, también use un firewall. Configure su programa de seguridad, navegador de internet y sistema operativo para que se actualicen automáticamente.</a:t>
            </a:r>
          </a:p>
          <a:p>
            <a:pPr marL="342900" indent="-34290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No debilite los ajustes  de seguridad de su navegador. Usted puede minimizar las descargas «drive-</a:t>
            </a:r>
            <a:r>
              <a:rPr lang="es-ES" sz="2000" dirty="0" err="1">
                <a:solidFill>
                  <a:schemeClr val="bg1"/>
                </a:solidFill>
              </a:rPr>
              <a:t>by</a:t>
            </a:r>
            <a:r>
              <a:rPr lang="es-ES" sz="2000" dirty="0">
                <a:solidFill>
                  <a:schemeClr val="bg1"/>
                </a:solidFill>
              </a:rPr>
              <a:t>» o agrupadas si mantiene los ajustes de seguridad predeterminados de su navegador.</a:t>
            </a:r>
          </a:p>
          <a:p>
            <a:pPr marL="342900" indent="-34290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Cuando instale un programa nuevo, lea cada una de las pantallas. Si no reconoce un programa, o recibe indicaciones para instalar un programa que viene junto con otros, rechace el o los programas adicionales o salga del proceso de instalación.</a:t>
            </a:r>
          </a:p>
          <a:p>
            <a:pPr marL="342900" indent="-34290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Obtenga, programas reconocidos directamente de la fuente. Los sitios web que ofre­cen un montón de navegadores diferentes, lectores PDF y otros programas populares, gratuitamente tienden a incluir programas maliciosos.</a:t>
            </a:r>
          </a:p>
        </p:txBody>
      </p:sp>
    </p:spTree>
    <p:extLst>
      <p:ext uri="{BB962C8B-B14F-4D97-AF65-F5344CB8AC3E}">
        <p14:creationId xmlns:p14="http://schemas.microsoft.com/office/powerpoint/2010/main" val="13843345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EA98D9-8638-5533-7304-B896480FD7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E5D2603-0091-5500-C0C7-F580CD6943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1" y="323550"/>
            <a:ext cx="9905998" cy="630179"/>
          </a:xfrm>
        </p:spPr>
        <p:txBody>
          <a:bodyPr>
            <a:norm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</a:rPr>
              <a:t>¿Cómo evitar los programas maliciosos?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172DDA69-45B8-90F7-FCD5-E02974F500F6}"/>
              </a:ext>
            </a:extLst>
          </p:cNvPr>
          <p:cNvSpPr txBox="1"/>
          <p:nvPr/>
        </p:nvSpPr>
        <p:spPr>
          <a:xfrm>
            <a:off x="771832" y="953729"/>
            <a:ext cx="10648335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Preste  atención a las advertencias  de seguridad de su navegador o explorador Hay varios navegadores que vienen con un sistema de escaneo de seguridad preinstalado, que lo advierten antes de que visite una página web infectada o descargue un archivo malicioso.</a:t>
            </a:r>
          </a:p>
          <a:p>
            <a:pPr marL="342900" indent="-34290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En lugar de hacer clic en un enlace que le llegue en un email o mensaje de texto, in­grese el URL de un sitio  web confiable directamente en su navegador. Los delincuentes envían emails de tipo phishing para engañarlo y lograr que haga clic en un enlace o abra un archivo adjunto que podría descargarle un programa malicioso.</a:t>
            </a:r>
          </a:p>
          <a:p>
            <a:pPr marL="342900" indent="-34290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No haga clic en las ventanas pop-up ni en los anuncios con información sobre el funciona­miento de su computadora. Los estafadores insertan programas indeseados en los men­sajes pop-up o en anuncios que le advierten que la seguridad o funcionamiento de su computadora está en riesgo. Evite hacer clic en estos anuncios si desconoce la fuente.</a:t>
            </a:r>
          </a:p>
          <a:p>
            <a:pPr marL="342900" indent="-34290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Escanee los dispositivos USB y otros dispositivos externos antes de usarlos. Estos dis­positivos pueden estar infectados con programas maliciosos, especialmente si los usa en lugares con mucho público, como estaciones de impresión de fotos o computadoras públicas.</a:t>
            </a:r>
          </a:p>
          <a:p>
            <a:pPr marL="342900" indent="-34290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es-E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06613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3089B891-51F8-230F-915E-D8E4A3A65D76}"/>
              </a:ext>
            </a:extLst>
          </p:cNvPr>
          <p:cNvSpPr txBox="1"/>
          <p:nvPr/>
        </p:nvSpPr>
        <p:spPr>
          <a:xfrm>
            <a:off x="3434281" y="2390018"/>
            <a:ext cx="532343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6000" dirty="0" err="1"/>
              <a:t>Tests</a:t>
            </a:r>
            <a:endParaRPr lang="es-ES" sz="6000" dirty="0"/>
          </a:p>
          <a:p>
            <a:pPr algn="ctr"/>
            <a:r>
              <a:rPr lang="es-ES" sz="6000" dirty="0"/>
              <a:t>zzi.</a:t>
            </a:r>
            <a:r>
              <a:rPr lang="es-ES" sz="6000"/>
              <a:t>sh/dnz4796</a:t>
            </a:r>
            <a:endParaRPr lang="es-ES" sz="6000" dirty="0"/>
          </a:p>
        </p:txBody>
      </p:sp>
    </p:spTree>
    <p:extLst>
      <p:ext uri="{BB962C8B-B14F-4D97-AF65-F5344CB8AC3E}">
        <p14:creationId xmlns:p14="http://schemas.microsoft.com/office/powerpoint/2010/main" val="208892245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o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41967157_TF45165253" id="{28A1825B-CA0F-4D67-9785-55DD8DA7BCD9}" vid="{0BFE6581-3A41-4C3B-BF41-7EE5BD70DA4B}"/>
    </a:ext>
  </a:extLst>
</a:theme>
</file>

<file path=ppt/theme/theme2.xml><?xml version="1.0" encoding="utf-8"?>
<a:theme xmlns:a="http://schemas.openxmlformats.org/drawingml/2006/main" name="Sector">
  <a:themeElements>
    <a:clrScheme name="Sector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ector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ector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77210f24a1be23c92c90fd886aa0aa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60e05723c5c1908df1a1a4ebf11d344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E096F0E7-E7B5-406E-8E94-F0043B2AC7F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04C6BCC-A38B-4625-90E6-7D3BBA3909A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C41CBB0-BAA0-4983-8F2B-E10AF3358DA8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Diseño de circuito</Template>
  <TotalTime>2264</TotalTime>
  <Words>2174</Words>
  <Application>Microsoft Office PowerPoint</Application>
  <PresentationFormat>Panorámica</PresentationFormat>
  <Paragraphs>109</Paragraphs>
  <Slides>16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24" baseType="lpstr">
      <vt:lpstr>Abadi</vt:lpstr>
      <vt:lpstr>Arial</vt:lpstr>
      <vt:lpstr>Calibri</vt:lpstr>
      <vt:lpstr>Century Gothic</vt:lpstr>
      <vt:lpstr>Tw Cen MT</vt:lpstr>
      <vt:lpstr>Wingdings 3</vt:lpstr>
      <vt:lpstr>Circuito</vt:lpstr>
      <vt:lpstr>Sector</vt:lpstr>
      <vt:lpstr>ifct46: Competencias  digitales avanzadas</vt:lpstr>
      <vt:lpstr>Presentación de PowerPoint</vt:lpstr>
      <vt:lpstr>Detección y eliminación de virus y troyanos</vt:lpstr>
      <vt:lpstr>Presentación de PowerPoint</vt:lpstr>
      <vt:lpstr>Presentación de PowerPoint</vt:lpstr>
      <vt:lpstr>Presentación de PowerPoint</vt:lpstr>
      <vt:lpstr>Presentación de PowerPoint</vt:lpstr>
      <vt:lpstr>¿Cómo se propagan  los virus informáticos?</vt:lpstr>
      <vt:lpstr>¿Cómo se propagan  los virus informáticos?</vt:lpstr>
      <vt:lpstr>¿Cómo saber si un equipo está infectado POR UN VIRUS?</vt:lpstr>
      <vt:lpstr>¿Cómo saber si HAY UN PROGRAMA MALICIOSO INSTALADO?</vt:lpstr>
      <vt:lpstr>¿Cómo llega a su dispositivo  un programa malicioso?</vt:lpstr>
      <vt:lpstr>¿Cómo eliminar un programa malicioso?</vt:lpstr>
      <vt:lpstr>¿Cómo evitar los programas maliciosos?</vt:lpstr>
      <vt:lpstr>¿Cómo evitar los programas maliciosos?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A646</dc:creator>
  <cp:lastModifiedBy>Ignacio Celdran</cp:lastModifiedBy>
  <cp:revision>39</cp:revision>
  <dcterms:created xsi:type="dcterms:W3CDTF">2025-05-08T20:20:21Z</dcterms:created>
  <dcterms:modified xsi:type="dcterms:W3CDTF">2025-12-16T12:14:04Z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