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75" r:id="rId6"/>
    <p:sldId id="276" r:id="rId7"/>
    <p:sldId id="258" r:id="rId8"/>
    <p:sldId id="278" r:id="rId9"/>
    <p:sldId id="259" r:id="rId10"/>
    <p:sldId id="260" r:id="rId11"/>
    <p:sldId id="261" r:id="rId12"/>
    <p:sldId id="262" r:id="rId13"/>
    <p:sldId id="263" r:id="rId14"/>
    <p:sldId id="265" r:id="rId15"/>
    <p:sldId id="264" r:id="rId16"/>
    <p:sldId id="266" r:id="rId17"/>
    <p:sldId id="279" r:id="rId18"/>
    <p:sldId id="280" r:id="rId19"/>
    <p:sldId id="282" r:id="rId20"/>
    <p:sldId id="267" r:id="rId21"/>
    <p:sldId id="268" r:id="rId22"/>
    <p:sldId id="269" r:id="rId23"/>
    <p:sldId id="270" r:id="rId24"/>
    <p:sldId id="271" r:id="rId25"/>
    <p:sldId id="281" r:id="rId2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72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org&amp;utm_campaign=index&amp;utm_content=origi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apBQOuASdo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B71C04-F346-EEBB-F86A-92EA1A80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39834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F451C-B460-AD08-65DB-6E03A13F2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Administrador de archivos: en qué consiste la administración de archivos |  Blog | Hosting Plus Estados Unidos">
            <a:extLst>
              <a:ext uri="{FF2B5EF4-FFF2-40B4-BE49-F238E27FC236}">
                <a16:creationId xmlns:a16="http://schemas.microsoft.com/office/drawing/2014/main" id="{86EB8638-6803-1173-B68A-B6D71DE72B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97" r="13818" b="1394"/>
          <a:stretch>
            <a:fillRect/>
          </a:stretch>
        </p:blipFill>
        <p:spPr>
          <a:xfrm>
            <a:off x="4697984" y="10"/>
            <a:ext cx="11558016" cy="9143990"/>
          </a:xfrm>
          <a:prstGeom prst="rect">
            <a:avLst/>
          </a:prstGeom>
        </p:spPr>
      </p:pic>
      <p:sp>
        <p:nvSpPr>
          <p:cNvPr id="15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8801" cy="9144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C56B10-9D2F-CC7B-2CE2-7F3080266688}"/>
              </a:ext>
            </a:extLst>
          </p:cNvPr>
          <p:cNvSpPr txBox="1"/>
          <p:nvPr/>
        </p:nvSpPr>
        <p:spPr>
          <a:xfrm>
            <a:off x="555012" y="1188594"/>
            <a:ext cx="5364480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 err="1">
                <a:latin typeface="+mj-lt"/>
                <a:ea typeface="+mj-ea"/>
                <a:cs typeface="+mj-cs"/>
              </a:rPr>
              <a:t>Introducción</a:t>
            </a:r>
            <a:endParaRPr lang="en-US" sz="6400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372" y="6062560"/>
            <a:ext cx="5303520" cy="2438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DCA8ED-CFE4-F188-F436-46EC6FBB0EEF}"/>
              </a:ext>
            </a:extLst>
          </p:cNvPr>
          <p:cNvSpPr txBox="1"/>
          <p:nvPr/>
        </p:nvSpPr>
        <p:spPr>
          <a:xfrm>
            <a:off x="641372" y="2633540"/>
            <a:ext cx="698095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El sistema de archivos o sistema de ficheros, es parte </a:t>
            </a:r>
          </a:p>
          <a:p>
            <a:r>
              <a:rPr lang="es-ES" sz="2400" dirty="0"/>
              <a:t>fundamental de los SS.OO., encargado de:</a:t>
            </a:r>
          </a:p>
          <a:p>
            <a:endParaRPr lang="es-E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Asignación de espacio a ficheros. (Ubicación)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Gestión del espacio libre.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Acceso a ficheros para lectura/escritura.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Acceso compartido a ficheros.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Gestión de los soportes de almacenamiento.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Seguridad, protección, accesibilidad.</a:t>
            </a:r>
          </a:p>
        </p:txBody>
      </p:sp>
    </p:spTree>
    <p:extLst>
      <p:ext uri="{BB962C8B-B14F-4D97-AF65-F5344CB8AC3E}">
        <p14:creationId xmlns:p14="http://schemas.microsoft.com/office/powerpoint/2010/main" val="120145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10773-93BF-A219-0DEE-9DE13C4B2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CAD2FA3B-484A-BD0F-168F-FE6890C5E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Administrador de archivos: en qué consiste la administración de archivos |  Blog | Hosting Plus Estados Unidos">
            <a:extLst>
              <a:ext uri="{FF2B5EF4-FFF2-40B4-BE49-F238E27FC236}">
                <a16:creationId xmlns:a16="http://schemas.microsoft.com/office/drawing/2014/main" id="{428EAB45-E586-0930-8B4A-769B0339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97" r="13818" b="1394"/>
          <a:stretch>
            <a:fillRect/>
          </a:stretch>
        </p:blipFill>
        <p:spPr>
          <a:xfrm>
            <a:off x="4697984" y="10"/>
            <a:ext cx="11558016" cy="9143990"/>
          </a:xfrm>
          <a:prstGeom prst="rect">
            <a:avLst/>
          </a:prstGeom>
        </p:spPr>
      </p:pic>
      <p:sp>
        <p:nvSpPr>
          <p:cNvPr id="15" name="Rectangle 9">
            <a:extLst>
              <a:ext uri="{FF2B5EF4-FFF2-40B4-BE49-F238E27FC236}">
                <a16:creationId xmlns:a16="http://schemas.microsoft.com/office/drawing/2014/main" id="{4FCC34A2-E8EF-CB4D-CFED-3A86ECFA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8801" cy="9144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D5A55C9-5992-559A-1363-4EC0A2EE1E5D}"/>
              </a:ext>
            </a:extLst>
          </p:cNvPr>
          <p:cNvSpPr txBox="1"/>
          <p:nvPr/>
        </p:nvSpPr>
        <p:spPr>
          <a:xfrm>
            <a:off x="1858470" y="438605"/>
            <a:ext cx="5364480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>
                <a:latin typeface="+mj-lt"/>
                <a:ea typeface="+mj-ea"/>
                <a:cs typeface="+mj-cs"/>
              </a:rPr>
              <a:t>Incisos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2CD710-C359-3E53-47D1-1CE15940D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343D2D-92A1-BBBF-A725-0F53EA335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372" y="6062560"/>
            <a:ext cx="5303520" cy="2438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Archivo:Windirstat.png - Wikipedia, la enciclopedia libre">
            <a:extLst>
              <a:ext uri="{FF2B5EF4-FFF2-40B4-BE49-F238E27FC236}">
                <a16:creationId xmlns:a16="http://schemas.microsoft.com/office/drawing/2014/main" id="{788479CD-38BB-C7A1-B251-D7CD6EE75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74" y="1392263"/>
            <a:ext cx="5773350" cy="386181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6450AB5-86FA-EAEC-063D-3786BF66A3AD}"/>
              </a:ext>
            </a:extLst>
          </p:cNvPr>
          <p:cNvSpPr txBox="1"/>
          <p:nvPr/>
        </p:nvSpPr>
        <p:spPr>
          <a:xfrm>
            <a:off x="1634127" y="5316355"/>
            <a:ext cx="2784663" cy="4215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i="1" dirty="0" err="1">
                <a:latin typeface="+mj-lt"/>
                <a:ea typeface="+mj-ea"/>
                <a:cs typeface="+mj-cs"/>
              </a:rPr>
              <a:t>Utilidad</a:t>
            </a:r>
            <a:r>
              <a:rPr lang="en-US" sz="2800" i="1" dirty="0">
                <a:latin typeface="+mj-lt"/>
                <a:ea typeface="+mj-ea"/>
                <a:cs typeface="+mj-cs"/>
              </a:rPr>
              <a:t>: </a:t>
            </a:r>
            <a:r>
              <a:rPr lang="en-US" sz="2800" i="1" dirty="0" err="1">
                <a:latin typeface="+mj-lt"/>
                <a:ea typeface="+mj-ea"/>
                <a:cs typeface="+mj-cs"/>
              </a:rPr>
              <a:t>Windirstat</a:t>
            </a:r>
            <a:endParaRPr lang="en-US" sz="2800" i="1" dirty="0">
              <a:latin typeface="+mj-lt"/>
              <a:ea typeface="+mj-ea"/>
              <a:cs typeface="+mj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6077A6A-AD05-FD69-AF92-687567F67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107" y="304800"/>
            <a:ext cx="9358910" cy="82438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2712FEB-9527-C95D-1789-8A19C8064F4B}"/>
              </a:ext>
            </a:extLst>
          </p:cNvPr>
          <p:cNvSpPr txBox="1"/>
          <p:nvPr/>
        </p:nvSpPr>
        <p:spPr>
          <a:xfrm>
            <a:off x="386003" y="6005453"/>
            <a:ext cx="559052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Windows Sandbox</a:t>
            </a:r>
          </a:p>
          <a:p>
            <a:pPr algn="just"/>
            <a:r>
              <a:rPr lang="es-ES" dirty="0"/>
              <a:t>Abre el menú de inicio y escribe Activar o desactivar las características de Windows.</a:t>
            </a:r>
          </a:p>
          <a:p>
            <a:pPr algn="just"/>
            <a:r>
              <a:rPr lang="es-ES" dirty="0"/>
              <a:t>Busca en la lista la opción Espacio aislado de Windows (o Windows Sandbox) y márcala.</a:t>
            </a:r>
          </a:p>
          <a:p>
            <a:pPr algn="just"/>
            <a:r>
              <a:rPr lang="es-ES" dirty="0"/>
              <a:t>Haz clic en Aceptar y espera a que el sistema aplique los cambios.</a:t>
            </a:r>
          </a:p>
          <a:p>
            <a:pPr algn="just"/>
            <a:r>
              <a:rPr lang="es-ES" dirty="0"/>
              <a:t>Reiniciar el equipo</a:t>
            </a:r>
          </a:p>
          <a:p>
            <a:pPr algn="just"/>
            <a:r>
              <a:rPr lang="es-ES" dirty="0"/>
              <a:t>Tras reiniciar, busca Windows Sandbox en el menú de inicio y ejecútalo. </a:t>
            </a:r>
          </a:p>
        </p:txBody>
      </p:sp>
    </p:spTree>
    <p:extLst>
      <p:ext uri="{BB962C8B-B14F-4D97-AF65-F5344CB8AC3E}">
        <p14:creationId xmlns:p14="http://schemas.microsoft.com/office/powerpoint/2010/main" val="405853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56BE5C-60A3-BCB6-E347-B0E4CF43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764"/>
          <a:stretch>
            <a:fillRect/>
          </a:stretch>
        </p:blipFill>
        <p:spPr>
          <a:xfrm>
            <a:off x="0" y="0"/>
            <a:ext cx="16261694" cy="12909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907442C-01D5-F3AC-71C8-7F20EC16E94D}"/>
              </a:ext>
            </a:extLst>
          </p:cNvPr>
          <p:cNvSpPr txBox="1"/>
          <p:nvPr/>
        </p:nvSpPr>
        <p:spPr>
          <a:xfrm>
            <a:off x="1117600" y="1367135"/>
            <a:ext cx="13517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dirty="0"/>
              <a:t>Conjunto de información (registro de datos) relacionada de manera lógica, a la que se le asigna un nombre.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11425D-3ACD-3561-6584-14F148567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4" t="19966" r="3471" b="2723"/>
          <a:stretch>
            <a:fillRect/>
          </a:stretch>
        </p:blipFill>
        <p:spPr>
          <a:xfrm>
            <a:off x="1113536" y="2895600"/>
            <a:ext cx="13517098" cy="615630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FDE3817-696F-64F4-3C89-035388F068B3}"/>
              </a:ext>
            </a:extLst>
          </p:cNvPr>
          <p:cNvSpPr txBox="1"/>
          <p:nvPr/>
        </p:nvSpPr>
        <p:spPr>
          <a:xfrm>
            <a:off x="1113536" y="2097839"/>
            <a:ext cx="4572000" cy="4616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 err="1">
                <a:latin typeface="+mj-lt"/>
                <a:ea typeface="+mj-ea"/>
                <a:cs typeface="+mj-cs"/>
              </a:rPr>
              <a:t>Implementación</a:t>
            </a:r>
            <a:r>
              <a:rPr lang="en-US" sz="6400" dirty="0">
                <a:latin typeface="+mj-lt"/>
                <a:ea typeface="+mj-ea"/>
                <a:cs typeface="+mj-cs"/>
              </a:rPr>
              <a:t> interna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164B30EC-27FF-1ABA-A0ED-E20678FD40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556823"/>
              </p:ext>
            </p:extLst>
          </p:nvPr>
        </p:nvGraphicFramePr>
        <p:xfrm>
          <a:off x="-25400" y="-30163"/>
          <a:ext cx="16432126" cy="917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084670" imgH="12889457" progId="">
                  <p:embed/>
                </p:oleObj>
              </mc:Choice>
              <mc:Fallback>
                <p:oleObj r:id="rId2" imgW="23084670" imgH="12889457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5400" y="-30163"/>
                        <a:ext cx="16432126" cy="9174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6115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31520" y="1600200"/>
            <a:ext cx="5852160" cy="6705600"/>
          </a:xfrm>
          <a:prstGeom prst="roundRect">
            <a:avLst>
              <a:gd name="adj" fmla="val 721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Rounded Rectangle 5"/>
          <p:cNvSpPr/>
          <p:nvPr/>
        </p:nvSpPr>
        <p:spPr>
          <a:xfrm>
            <a:off x="975360" y="2392680"/>
            <a:ext cx="5364480" cy="1853184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46304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0F172A"/>
                </a:solidFill>
                <a:latin typeface="Georgia"/>
              </a:defRPr>
            </a:pPr>
            <a:r>
              <a:rPr sz="1733" dirty="0"/>
              <a:t>• </a:t>
            </a:r>
            <a:r>
              <a:rPr sz="1733" dirty="0" err="1"/>
              <a:t>Ficheros</a:t>
            </a:r>
            <a:r>
              <a:rPr sz="1733" dirty="0"/>
              <a:t> </a:t>
            </a:r>
            <a:r>
              <a:rPr sz="1733" dirty="0" err="1"/>
              <a:t>Regulares</a:t>
            </a:r>
            <a:endParaRPr sz="1733" dirty="0"/>
          </a:p>
          <a:p>
            <a:pPr>
              <a:defRPr sz="1000">
                <a:solidFill>
                  <a:srgbClr val="334155"/>
                </a:solidFill>
                <a:latin typeface="Verdana"/>
              </a:defRPr>
            </a:pPr>
            <a:r>
              <a:rPr sz="1333" dirty="0" err="1"/>
              <a:t>Almacenan</a:t>
            </a:r>
            <a:r>
              <a:rPr sz="1333" dirty="0"/>
              <a:t> </a:t>
            </a:r>
            <a:r>
              <a:rPr sz="1333" dirty="0" err="1"/>
              <a:t>información</a:t>
            </a:r>
            <a:r>
              <a:rPr sz="1333" dirty="0"/>
              <a:t> del </a:t>
            </a:r>
            <a:r>
              <a:rPr sz="1333" dirty="0" err="1"/>
              <a:t>usuario</a:t>
            </a:r>
            <a:r>
              <a:rPr sz="1333" dirty="0"/>
              <a:t> y del </a:t>
            </a:r>
            <a:r>
              <a:rPr sz="1333" dirty="0" err="1"/>
              <a:t>sistema</a:t>
            </a:r>
            <a:r>
              <a:rPr sz="1333" dirty="0"/>
              <a:t> </a:t>
            </a:r>
            <a:r>
              <a:rPr sz="1333" dirty="0" err="1"/>
              <a:t>operativo</a:t>
            </a:r>
            <a:r>
              <a:rPr sz="1333" dirty="0"/>
              <a:t>. </a:t>
            </a:r>
            <a:r>
              <a:rPr sz="1333" dirty="0" err="1"/>
              <a:t>Codificados</a:t>
            </a:r>
            <a:r>
              <a:rPr sz="1333" dirty="0"/>
              <a:t> </a:t>
            </a:r>
            <a:r>
              <a:rPr sz="1333" dirty="0" err="1"/>
              <a:t>en</a:t>
            </a:r>
            <a:r>
              <a:rPr sz="1333" dirty="0"/>
              <a:t> </a:t>
            </a:r>
            <a:r>
              <a:rPr sz="1333" dirty="0" err="1"/>
              <a:t>código</a:t>
            </a:r>
            <a:r>
              <a:rPr sz="1333" dirty="0"/>
              <a:t> ASCII o </a:t>
            </a:r>
            <a:r>
              <a:rPr sz="1333" dirty="0" err="1"/>
              <a:t>en</a:t>
            </a:r>
            <a:r>
              <a:rPr sz="1333" dirty="0"/>
              <a:t> </a:t>
            </a:r>
            <a:r>
              <a:rPr sz="1333" dirty="0" err="1"/>
              <a:t>binario</a:t>
            </a:r>
            <a:r>
              <a:rPr sz="1333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5360" y="4392168"/>
            <a:ext cx="5364480" cy="1853184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46304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0F172A"/>
                </a:solidFill>
                <a:latin typeface="Georgia"/>
              </a:defRPr>
            </a:pPr>
            <a:r>
              <a:rPr sz="1733"/>
              <a:t>• Directorios</a:t>
            </a:r>
          </a:p>
          <a:p>
            <a:pPr>
              <a:defRPr sz="1000">
                <a:solidFill>
                  <a:srgbClr val="334155"/>
                </a:solidFill>
                <a:latin typeface="Verdana"/>
              </a:defRPr>
            </a:pPr>
            <a:r>
              <a:rPr sz="1333"/>
              <a:t>Ficheros especiales que contienen tablas simbólicas con la relación e información sobre un conjunto de ficheros.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75360" y="6391656"/>
            <a:ext cx="5364480" cy="1853184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46304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0F172A"/>
                </a:solidFill>
                <a:latin typeface="Georgia"/>
              </a:defRPr>
            </a:pPr>
            <a:r>
              <a:rPr sz="1733"/>
              <a:t>• Ficheros de Dispositivos</a:t>
            </a:r>
          </a:p>
          <a:p>
            <a:pPr>
              <a:defRPr sz="1000">
                <a:solidFill>
                  <a:srgbClr val="334155"/>
                </a:solidFill>
                <a:latin typeface="Verdana"/>
              </a:defRPr>
            </a:pPr>
            <a:r>
              <a:rPr sz="1333"/>
              <a:t>Mapean los dispositivos físicos de hardware para posibilitar lecturas y escrituras directas sobre ellos.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27927" y="1587817"/>
            <a:ext cx="8696553" cy="7117080"/>
          </a:xfrm>
          <a:prstGeom prst="roundRect">
            <a:avLst>
              <a:gd name="adj" fmla="val 551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7071360" y="2284181"/>
            <a:ext cx="301364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200" b="1">
                <a:solidFill>
                  <a:srgbClr val="2563EB"/>
                </a:solidFill>
                <a:latin typeface="Georgia"/>
              </a:defRPr>
            </a:pPr>
            <a:r>
              <a:rPr sz="1600"/>
              <a:t>■ Control de Estado y Acceso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71361" y="2601172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sz="1267" b="1" dirty="0">
                <a:solidFill>
                  <a:srgbClr val="0F172A"/>
                </a:solidFill>
                <a:latin typeface="Verdana"/>
              </a:rPr>
              <a:t>Apertura: </a:t>
            </a:r>
            <a:r>
              <a:rPr sz="1200" dirty="0">
                <a:solidFill>
                  <a:srgbClr val="334155"/>
                </a:solidFill>
                <a:latin typeface="Verdana"/>
              </a:rPr>
              <a:t>Pone 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fichero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en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estado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lectura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/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escritura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según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el modo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seleccionado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71361" y="310104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sz="1267" b="1" dirty="0">
                <a:solidFill>
                  <a:srgbClr val="0F172A"/>
                </a:solidFill>
                <a:latin typeface="Verdana"/>
              </a:rPr>
              <a:t>Cierre: </a:t>
            </a:r>
            <a:r>
              <a:rPr sz="1200" dirty="0">
                <a:solidFill>
                  <a:srgbClr val="334155"/>
                </a:solidFill>
                <a:latin typeface="Verdana"/>
              </a:rPr>
              <a:t>Libera 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recurso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para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otros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procesos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y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realiza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las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escrituras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finales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pendientes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71361" y="3600916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sz="1267" b="1" dirty="0">
                <a:solidFill>
                  <a:srgbClr val="0F172A"/>
                </a:solidFill>
                <a:latin typeface="Verdana"/>
              </a:rPr>
              <a:t>Lectura de Directorio: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Obtiene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los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datos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directorio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para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explorar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y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listar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su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contenido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1361" y="4173941"/>
            <a:ext cx="357790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200" b="1">
                <a:solidFill>
                  <a:srgbClr val="2563EB"/>
                </a:solidFill>
                <a:latin typeface="Georgia"/>
              </a:defRPr>
            </a:pPr>
            <a:r>
              <a:rPr sz="1600" dirty="0"/>
              <a:t>■ </a:t>
            </a:r>
            <a:r>
              <a:rPr sz="1600" dirty="0" err="1"/>
              <a:t>Gestión</a:t>
            </a:r>
            <a:r>
              <a:rPr sz="1600" dirty="0"/>
              <a:t> de </a:t>
            </a:r>
            <a:r>
              <a:rPr sz="1600" dirty="0" err="1"/>
              <a:t>Estructura</a:t>
            </a:r>
            <a:r>
              <a:rPr sz="1600" dirty="0"/>
              <a:t> y Nombre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71361" y="4490932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ctr"/>
            <a:r>
              <a:rPr sz="1267" b="1">
                <a:solidFill>
                  <a:srgbClr val="0F172A"/>
                </a:solidFill>
                <a:latin typeface="Verdana"/>
              </a:rPr>
              <a:t>Creación: </a:t>
            </a:r>
            <a:r>
              <a:rPr sz="1200">
                <a:solidFill>
                  <a:srgbClr val="334155"/>
                </a:solidFill>
                <a:latin typeface="Verdana"/>
              </a:rPr>
              <a:t>Localiza espacio disponible en el soporte y crea una nueva entrada en la lista.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71361" y="49908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ctr"/>
            <a:r>
              <a:rPr sz="1267" b="1">
                <a:solidFill>
                  <a:srgbClr val="0F172A"/>
                </a:solidFill>
                <a:latin typeface="Verdana"/>
              </a:rPr>
              <a:t>Borrado: </a:t>
            </a:r>
            <a:r>
              <a:rPr sz="1200">
                <a:solidFill>
                  <a:srgbClr val="334155"/>
                </a:solidFill>
                <a:latin typeface="Verdana"/>
              </a:rPr>
              <a:t>Elimina el espacio ocupado por el fichero y anula su entrada en el directorio.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71361" y="5490676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ctr"/>
            <a:r>
              <a:rPr sz="1267" b="1">
                <a:solidFill>
                  <a:srgbClr val="0F172A"/>
                </a:solidFill>
                <a:latin typeface="Verdana"/>
              </a:rPr>
              <a:t>Renombrar: </a:t>
            </a:r>
            <a:r>
              <a:rPr sz="1200">
                <a:solidFill>
                  <a:srgbClr val="334155"/>
                </a:solidFill>
                <a:latin typeface="Verdana"/>
              </a:rPr>
              <a:t>Permite modificar el nombre unívoco asignado al fichero.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71361" y="5990548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ctr"/>
            <a:r>
              <a:rPr sz="1267" b="1">
                <a:solidFill>
                  <a:srgbClr val="0F172A"/>
                </a:solidFill>
                <a:latin typeface="Verdana"/>
              </a:rPr>
              <a:t>Copia: </a:t>
            </a:r>
            <a:r>
              <a:rPr sz="1200">
                <a:solidFill>
                  <a:srgbClr val="334155"/>
                </a:solidFill>
                <a:latin typeface="Verdana"/>
              </a:rPr>
              <a:t>Realiza un duplicado exacto del fichero en el sistema de archivos.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1360" y="6563573"/>
            <a:ext cx="369171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200" b="1">
                <a:solidFill>
                  <a:srgbClr val="2563EB"/>
                </a:solidFill>
                <a:latin typeface="Georgia"/>
              </a:defRPr>
            </a:pPr>
            <a:r>
              <a:rPr sz="1600"/>
              <a:t>■ Manipulación de Datos y Puntero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71361" y="688056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r"/>
            <a:r>
              <a:rPr sz="1267" b="1" dirty="0">
                <a:solidFill>
                  <a:srgbClr val="0F172A"/>
                </a:solidFill>
                <a:latin typeface="Verdana"/>
              </a:rPr>
              <a:t>Lectura / </a:t>
            </a:r>
            <a:r>
              <a:rPr sz="1267" b="1" dirty="0" err="1">
                <a:solidFill>
                  <a:srgbClr val="0F172A"/>
                </a:solidFill>
                <a:latin typeface="Verdana"/>
              </a:rPr>
              <a:t>Escritura</a:t>
            </a:r>
            <a:r>
              <a:rPr sz="1267" b="1" dirty="0">
                <a:solidFill>
                  <a:srgbClr val="0F172A"/>
                </a:solidFill>
                <a:latin typeface="Verdana"/>
              </a:rPr>
              <a:t>: </a:t>
            </a:r>
            <a:r>
              <a:rPr sz="1200" dirty="0">
                <a:solidFill>
                  <a:srgbClr val="334155"/>
                </a:solidFill>
                <a:latin typeface="Verdana"/>
              </a:rPr>
              <a:t>Lectura carga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datos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en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memoria;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Escritura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agrega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información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al final.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071361" y="7380436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r"/>
            <a:r>
              <a:rPr sz="1267" b="1" dirty="0" err="1">
                <a:solidFill>
                  <a:srgbClr val="0F172A"/>
                </a:solidFill>
                <a:latin typeface="Verdana"/>
              </a:rPr>
              <a:t>Modificación</a:t>
            </a:r>
            <a:r>
              <a:rPr sz="1267" b="1" dirty="0">
                <a:solidFill>
                  <a:srgbClr val="0F172A"/>
                </a:solidFill>
                <a:latin typeface="Verdana"/>
              </a:rPr>
              <a:t>: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Actualiza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las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características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fichero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(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metadatos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o solo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datos</a:t>
            </a:r>
            <a:r>
              <a:rPr sz="1200" dirty="0">
                <a:solidFill>
                  <a:srgbClr val="334155"/>
                </a:solidFill>
                <a:latin typeface="Verdana"/>
              </a:rPr>
              <a:t>).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71361" y="7880308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r"/>
            <a:r>
              <a:rPr sz="1267" b="1" dirty="0" err="1">
                <a:solidFill>
                  <a:srgbClr val="0F172A"/>
                </a:solidFill>
                <a:latin typeface="Verdana"/>
              </a:rPr>
              <a:t>Restauración</a:t>
            </a:r>
            <a:r>
              <a:rPr sz="1267" b="1" dirty="0">
                <a:solidFill>
                  <a:srgbClr val="0F172A"/>
                </a:solidFill>
                <a:latin typeface="Verdana"/>
              </a:rPr>
              <a:t>: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Coloca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la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posición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puntero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lectura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/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escritura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al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comienzo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 del </a:t>
            </a:r>
            <a:r>
              <a:rPr sz="1200" dirty="0" err="1">
                <a:solidFill>
                  <a:srgbClr val="334155"/>
                </a:solidFill>
                <a:latin typeface="Verdana"/>
              </a:rPr>
              <a:t>fichero</a:t>
            </a:r>
            <a:r>
              <a:rPr sz="1200" dirty="0">
                <a:solidFill>
                  <a:srgbClr val="334155"/>
                </a:solidFill>
                <a:latin typeface="Verdana"/>
              </a:rPr>
              <a:t>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2F35155-E71B-7816-546C-AA23B41288ED}"/>
              </a:ext>
            </a:extLst>
          </p:cNvPr>
          <p:cNvSpPr txBox="1"/>
          <p:nvPr/>
        </p:nvSpPr>
        <p:spPr>
          <a:xfrm>
            <a:off x="488327" y="391347"/>
            <a:ext cx="12678388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 err="1">
                <a:latin typeface="+mj-lt"/>
                <a:ea typeface="+mj-ea"/>
                <a:cs typeface="+mj-cs"/>
              </a:rPr>
              <a:t>Tipos</a:t>
            </a:r>
            <a:r>
              <a:rPr lang="en-US" sz="6400" dirty="0">
                <a:latin typeface="+mj-lt"/>
                <a:ea typeface="+mj-ea"/>
                <a:cs typeface="+mj-cs"/>
              </a:rPr>
              <a:t> de </a:t>
            </a:r>
            <a:r>
              <a:rPr lang="en-US" sz="6400" dirty="0" err="1">
                <a:latin typeface="+mj-lt"/>
                <a:ea typeface="+mj-ea"/>
                <a:cs typeface="+mj-cs"/>
              </a:rPr>
              <a:t>ficheros</a:t>
            </a:r>
            <a:r>
              <a:rPr lang="en-US" sz="6400" dirty="0">
                <a:latin typeface="+mj-lt"/>
                <a:ea typeface="+mj-ea"/>
                <a:cs typeface="+mj-cs"/>
              </a:rPr>
              <a:t> y </a:t>
            </a:r>
            <a:r>
              <a:rPr lang="en-US" sz="6400" dirty="0" err="1">
                <a:latin typeface="+mj-lt"/>
                <a:ea typeface="+mj-ea"/>
                <a:cs typeface="+mj-cs"/>
              </a:rPr>
              <a:t>operaciones</a:t>
            </a:r>
            <a:r>
              <a:rPr lang="en-US" sz="6400" dirty="0">
                <a:latin typeface="+mj-lt"/>
                <a:ea typeface="+mj-ea"/>
                <a:cs typeface="+mj-cs"/>
              </a:rPr>
              <a:t> </a:t>
            </a:r>
            <a:r>
              <a:rPr lang="en-US" sz="6400" dirty="0" err="1">
                <a:latin typeface="+mj-lt"/>
                <a:ea typeface="+mj-ea"/>
                <a:cs typeface="+mj-cs"/>
              </a:rPr>
              <a:t>fundamentales</a:t>
            </a:r>
            <a:endParaRPr lang="en-US" sz="6400" dirty="0">
              <a:latin typeface="+mj-lt"/>
              <a:ea typeface="+mj-ea"/>
              <a:cs typeface="+mj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87064AF-C6AA-9FF8-386C-9175511A4D20}"/>
              </a:ext>
            </a:extLst>
          </p:cNvPr>
          <p:cNvSpPr txBox="1"/>
          <p:nvPr/>
        </p:nvSpPr>
        <p:spPr>
          <a:xfrm>
            <a:off x="1836412" y="1716157"/>
            <a:ext cx="3375814" cy="656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latin typeface="+mj-lt"/>
                <a:ea typeface="+mj-ea"/>
                <a:cs typeface="+mj-cs"/>
              </a:rPr>
              <a:t>Tipos</a:t>
            </a:r>
            <a:r>
              <a:rPr lang="en-US" sz="3600" dirty="0">
                <a:latin typeface="+mj-lt"/>
                <a:ea typeface="+mj-ea"/>
                <a:cs typeface="+mj-cs"/>
              </a:rPr>
              <a:t> de </a:t>
            </a:r>
            <a:r>
              <a:rPr lang="en-US" sz="3600" dirty="0" err="1">
                <a:latin typeface="+mj-lt"/>
                <a:ea typeface="+mj-ea"/>
                <a:cs typeface="+mj-cs"/>
              </a:rPr>
              <a:t>ficheros</a:t>
            </a:r>
            <a:endParaRPr lang="en-US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7B1170A-9BF0-E6DC-FE24-D21C7EE5F87C}"/>
              </a:ext>
            </a:extLst>
          </p:cNvPr>
          <p:cNvSpPr txBox="1"/>
          <p:nvPr/>
        </p:nvSpPr>
        <p:spPr>
          <a:xfrm>
            <a:off x="8128000" y="1447800"/>
            <a:ext cx="5573707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latin typeface="+mj-lt"/>
                <a:ea typeface="+mj-ea"/>
                <a:cs typeface="+mj-cs"/>
              </a:rPr>
              <a:t>Operaciones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  <a:r>
              <a:rPr lang="en-US" sz="3600" dirty="0" err="1">
                <a:latin typeface="+mj-lt"/>
                <a:ea typeface="+mj-ea"/>
                <a:cs typeface="+mj-cs"/>
              </a:rPr>
              <a:t>fundamentales</a:t>
            </a:r>
            <a:endParaRPr lang="en-US" sz="36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BB8AC8-6878-6652-20FB-1BD397CCA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173" y="4401252"/>
            <a:ext cx="9753600" cy="431482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20068C-3668-2EE5-EAD4-38488053EDC4}"/>
              </a:ext>
            </a:extLst>
          </p:cNvPr>
          <p:cNvSpPr txBox="1"/>
          <p:nvPr/>
        </p:nvSpPr>
        <p:spPr>
          <a:xfrm>
            <a:off x="488327" y="391347"/>
            <a:ext cx="12678388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dirty="0" err="1">
                <a:latin typeface="+mj-lt"/>
                <a:ea typeface="+mj-ea"/>
                <a:cs typeface="+mj-cs"/>
              </a:rPr>
              <a:t>Directorios</a:t>
            </a:r>
            <a:endParaRPr lang="en-US" sz="64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EF648B5-1838-D040-D031-014B415E6B1E}"/>
              </a:ext>
            </a:extLst>
          </p:cNvPr>
          <p:cNvSpPr txBox="1"/>
          <p:nvPr/>
        </p:nvSpPr>
        <p:spPr>
          <a:xfrm>
            <a:off x="1526240" y="1295400"/>
            <a:ext cx="12099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Los directorios son un tipo de ficheros especiales que contienen tablas simbólicas de los ficheros que contiene dicho directorio.</a:t>
            </a:r>
          </a:p>
          <a:p>
            <a:r>
              <a:rPr lang="es-ES" dirty="0"/>
              <a:t>Contiene una serie de entradas, cada una corresponde a la información de un fichero o directorio.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E950AD4-C381-422E-9200-F91A171C4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352689"/>
              </p:ext>
            </p:extLst>
          </p:nvPr>
        </p:nvGraphicFramePr>
        <p:xfrm>
          <a:off x="2157305" y="2158786"/>
          <a:ext cx="108373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7336">
                  <a:extLst>
                    <a:ext uri="{9D8B030D-6E8A-4147-A177-3AD203B41FA5}">
                      <a16:colId xmlns:a16="http://schemas.microsoft.com/office/drawing/2014/main" val="2020580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Objetivos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Implementar una estructura jerárquica del </a:t>
                      </a:r>
                      <a:r>
                        <a:rPr lang="es-ES" dirty="0" err="1"/>
                        <a:t>Sist</a:t>
                      </a:r>
                      <a:r>
                        <a:rPr lang="es-ES" dirty="0"/>
                        <a:t>. Ficheros.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49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Implementar mecanismo de seguridad y compartimiento de información.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9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Implementar sistema para almacenar metadatos de los ficheros.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00640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4DEC7D-8A9F-3908-41AE-AC9EC15D6C8F}"/>
              </a:ext>
            </a:extLst>
          </p:cNvPr>
          <p:cNvSpPr txBox="1"/>
          <p:nvPr/>
        </p:nvSpPr>
        <p:spPr>
          <a:xfrm>
            <a:off x="488327" y="4005613"/>
            <a:ext cx="12678388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>
                <a:latin typeface="+mj-lt"/>
                <a:ea typeface="+mj-ea"/>
                <a:cs typeface="+mj-cs"/>
              </a:rPr>
              <a:t>Implementaciones</a:t>
            </a:r>
            <a:endParaRPr lang="en-US" sz="32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7EC14F5F-BC2C-FD00-CA0D-DCA8689D4BA7}"/>
              </a:ext>
            </a:extLst>
          </p:cNvPr>
          <p:cNvSpPr/>
          <p:nvPr/>
        </p:nvSpPr>
        <p:spPr>
          <a:xfrm>
            <a:off x="3309415" y="1442466"/>
            <a:ext cx="9311641" cy="6862572"/>
          </a:xfrm>
          <a:prstGeom prst="roundRect">
            <a:avLst>
              <a:gd name="adj" fmla="val 551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0F0F7688-8320-21C7-6C19-B5CEF4DC1CC8}"/>
              </a:ext>
            </a:extLst>
          </p:cNvPr>
          <p:cNvSpPr/>
          <p:nvPr/>
        </p:nvSpPr>
        <p:spPr>
          <a:xfrm>
            <a:off x="3860800" y="2837583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lang="es-ES" b="1" dirty="0">
                <a:solidFill>
                  <a:srgbClr val="0F172A"/>
                </a:solidFill>
                <a:latin typeface="Verdana"/>
              </a:rPr>
              <a:t>Crear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Crea un directorio vacío.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B8B4DDBF-C7A4-DB4A-5AEA-DFC36EB0E742}"/>
              </a:ext>
            </a:extLst>
          </p:cNvPr>
          <p:cNvSpPr/>
          <p:nvPr/>
        </p:nvSpPr>
        <p:spPr>
          <a:xfrm>
            <a:off x="3860800" y="34229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lang="es-ES" b="1" dirty="0">
                <a:solidFill>
                  <a:srgbClr val="0F172A"/>
                </a:solidFill>
                <a:latin typeface="Verdana"/>
              </a:rPr>
              <a:t>Eliminar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Elimina un directorio si está vacío.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13" name="Rounded Rectangle 13">
            <a:extLst>
              <a:ext uri="{FF2B5EF4-FFF2-40B4-BE49-F238E27FC236}">
                <a16:creationId xmlns:a16="http://schemas.microsoft.com/office/drawing/2014/main" id="{BF6FFE12-D092-A19F-F1B3-A839C9C7F867}"/>
              </a:ext>
            </a:extLst>
          </p:cNvPr>
          <p:cNvSpPr/>
          <p:nvPr/>
        </p:nvSpPr>
        <p:spPr>
          <a:xfrm>
            <a:off x="3860800" y="40325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lang="es-ES" b="1" dirty="0">
                <a:solidFill>
                  <a:srgbClr val="0F172A"/>
                </a:solidFill>
                <a:latin typeface="Verdana"/>
              </a:rPr>
              <a:t>Abrir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Permite abrir un directorio para lectura y explorar su contenido.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17" name="Rounded Rectangle 15">
            <a:extLst>
              <a:ext uri="{FF2B5EF4-FFF2-40B4-BE49-F238E27FC236}">
                <a16:creationId xmlns:a16="http://schemas.microsoft.com/office/drawing/2014/main" id="{29CB4D5C-A388-C3A2-8295-53204EF560E7}"/>
              </a:ext>
            </a:extLst>
          </p:cNvPr>
          <p:cNvSpPr/>
          <p:nvPr/>
        </p:nvSpPr>
        <p:spPr>
          <a:xfrm>
            <a:off x="3860800" y="46421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lang="es-ES" b="1" dirty="0">
                <a:solidFill>
                  <a:srgbClr val="0F172A"/>
                </a:solidFill>
                <a:latin typeface="Verdana"/>
              </a:rPr>
              <a:t>Cerrar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Cierra la gestión del directorio.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8C83E296-CB09-13C1-8E43-00D977DA54EC}"/>
              </a:ext>
            </a:extLst>
          </p:cNvPr>
          <p:cNvSpPr/>
          <p:nvPr/>
        </p:nvSpPr>
        <p:spPr>
          <a:xfrm>
            <a:off x="3860800" y="52517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lang="es-ES" b="1" dirty="0">
                <a:solidFill>
                  <a:srgbClr val="0F172A"/>
                </a:solidFill>
                <a:latin typeface="Verdana"/>
              </a:rPr>
              <a:t>Leer una entrada de un directorio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Lee la siguiente entrada de un directorio abierto para conocer si es un fichero u otro directorio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D63D06A9-4CAE-1C0B-11C6-093F88F88B63}"/>
              </a:ext>
            </a:extLst>
          </p:cNvPr>
          <p:cNvSpPr/>
          <p:nvPr/>
        </p:nvSpPr>
        <p:spPr>
          <a:xfrm>
            <a:off x="3860800" y="58613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r>
              <a:rPr b="1" dirty="0" err="1">
                <a:solidFill>
                  <a:srgbClr val="0F172A"/>
                </a:solidFill>
                <a:latin typeface="Verdana"/>
              </a:rPr>
              <a:t>Renombrar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dirty="0" err="1">
                <a:solidFill>
                  <a:srgbClr val="334155"/>
                </a:solidFill>
                <a:latin typeface="Verdana"/>
              </a:rPr>
              <a:t>Permite</a:t>
            </a:r>
            <a:r>
              <a:rPr dirty="0">
                <a:solidFill>
                  <a:srgbClr val="334155"/>
                </a:solidFill>
                <a:latin typeface="Verdana"/>
              </a:rPr>
              <a:t>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cambiar</a:t>
            </a:r>
            <a:r>
              <a:rPr dirty="0">
                <a:solidFill>
                  <a:srgbClr val="334155"/>
                </a:solidFill>
                <a:latin typeface="Verdana"/>
              </a:rPr>
              <a:t> el </a:t>
            </a:r>
            <a:r>
              <a:rPr dirty="0" err="1">
                <a:solidFill>
                  <a:srgbClr val="334155"/>
                </a:solidFill>
                <a:latin typeface="Verdana"/>
              </a:rPr>
              <a:t>nombre</a:t>
            </a:r>
            <a:r>
              <a:rPr dirty="0">
                <a:solidFill>
                  <a:srgbClr val="334155"/>
                </a:solidFill>
                <a:latin typeface="Verdana"/>
              </a:rPr>
              <a:t>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a un directorio</a:t>
            </a:r>
            <a:r>
              <a:rPr dirty="0">
                <a:solidFill>
                  <a:srgbClr val="334155"/>
                </a:solidFill>
                <a:latin typeface="Verdana"/>
              </a:rPr>
              <a:t>.</a:t>
            </a:r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CB749251-D824-A31E-4282-A4F80EB4A936}"/>
              </a:ext>
            </a:extLst>
          </p:cNvPr>
          <p:cNvSpPr/>
          <p:nvPr/>
        </p:nvSpPr>
        <p:spPr>
          <a:xfrm>
            <a:off x="3860800" y="64709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just"/>
            <a:r>
              <a:rPr lang="es-ES" b="1" dirty="0">
                <a:solidFill>
                  <a:srgbClr val="0F172A"/>
                </a:solidFill>
                <a:latin typeface="Verdana"/>
              </a:rPr>
              <a:t>Enlaces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Es posible crear accesos o vincular el mismo fichero a varios directorios.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31" name="Rounded Rectangle 22">
            <a:extLst>
              <a:ext uri="{FF2B5EF4-FFF2-40B4-BE49-F238E27FC236}">
                <a16:creationId xmlns:a16="http://schemas.microsoft.com/office/drawing/2014/main" id="{11A5AD01-A5A9-FC90-B7F1-5C01F571C1BB}"/>
              </a:ext>
            </a:extLst>
          </p:cNvPr>
          <p:cNvSpPr/>
          <p:nvPr/>
        </p:nvSpPr>
        <p:spPr>
          <a:xfrm>
            <a:off x="3860800" y="7080504"/>
            <a:ext cx="8208873" cy="463296"/>
          </a:xfrm>
          <a:prstGeom prst="roundRect">
            <a:avLst/>
          </a:prstGeom>
          <a:solidFill>
            <a:srgbClr val="F8FAFC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48768" rIns="146304" bIns="48768" rtlCol="0" anchor="ctr"/>
          <a:lstStyle/>
          <a:p>
            <a:pPr algn="just"/>
            <a:r>
              <a:rPr lang="es-ES" b="1" dirty="0">
                <a:solidFill>
                  <a:srgbClr val="0F172A"/>
                </a:solidFill>
                <a:latin typeface="Verdana"/>
              </a:rPr>
              <a:t>Desenlazar</a:t>
            </a:r>
            <a:r>
              <a:rPr b="1" dirty="0">
                <a:solidFill>
                  <a:srgbClr val="0F172A"/>
                </a:solidFill>
                <a:latin typeface="Verdana"/>
              </a:rPr>
              <a:t>: </a:t>
            </a:r>
            <a:r>
              <a:rPr lang="es-ES" dirty="0">
                <a:solidFill>
                  <a:srgbClr val="334155"/>
                </a:solidFill>
                <a:latin typeface="Verdana"/>
              </a:rPr>
              <a:t>Elimina el enlace de un fichero creado previamente.</a:t>
            </a:r>
            <a:endParaRPr dirty="0">
              <a:solidFill>
                <a:srgbClr val="334155"/>
              </a:solidFill>
              <a:latin typeface="Verdana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B177FC8-301A-39C1-CAD4-511E6A75264A}"/>
              </a:ext>
            </a:extLst>
          </p:cNvPr>
          <p:cNvSpPr txBox="1"/>
          <p:nvPr/>
        </p:nvSpPr>
        <p:spPr>
          <a:xfrm>
            <a:off x="4917439" y="1684211"/>
            <a:ext cx="5786527" cy="7912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>
                <a:latin typeface="+mj-lt"/>
                <a:ea typeface="+mj-ea"/>
                <a:cs typeface="+mj-cs"/>
              </a:rPr>
              <a:t>Operaciones</a:t>
            </a:r>
            <a:r>
              <a:rPr lang="en-US" sz="3200" dirty="0"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latin typeface="+mj-lt"/>
                <a:ea typeface="+mj-ea"/>
                <a:cs typeface="+mj-cs"/>
              </a:rPr>
              <a:t>sobre</a:t>
            </a:r>
            <a:r>
              <a:rPr lang="en-US" sz="3200" dirty="0"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latin typeface="+mj-lt"/>
                <a:ea typeface="+mj-ea"/>
                <a:cs typeface="+mj-cs"/>
              </a:rPr>
              <a:t>directorios</a:t>
            </a:r>
            <a:endParaRPr lang="en-US" sz="3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96607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57F33CB4-448E-8860-F423-E09A222D9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790785"/>
              </p:ext>
            </p:extLst>
          </p:nvPr>
        </p:nvGraphicFramePr>
        <p:xfrm>
          <a:off x="-28448" y="-21336"/>
          <a:ext cx="16352358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246847" imgH="12997701" progId="">
                  <p:embed/>
                </p:oleObj>
              </mc:Choice>
              <mc:Fallback>
                <p:oleObj r:id="rId2" imgW="23246847" imgH="1299770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448" y="-21336"/>
                        <a:ext cx="16352358" cy="9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060CFB62-E20E-9D33-F8CB-6FEDC0E47E0B}"/>
              </a:ext>
            </a:extLst>
          </p:cNvPr>
          <p:cNvSpPr txBox="1"/>
          <p:nvPr/>
        </p:nvSpPr>
        <p:spPr>
          <a:xfrm>
            <a:off x="1116407" y="1524000"/>
            <a:ext cx="14174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El sistema de ficheros determina qué bloques de disco están asociados a cada fichero lógico, la diferencia entre</a:t>
            </a:r>
          </a:p>
          <a:p>
            <a:r>
              <a:rPr lang="es-ES" sz="2400" dirty="0"/>
              <a:t> los distintos </a:t>
            </a:r>
            <a:r>
              <a:rPr lang="es-ES" sz="2400" dirty="0" err="1"/>
              <a:t>sist</a:t>
            </a:r>
            <a:r>
              <a:rPr lang="es-ES" sz="2400" dirty="0"/>
              <a:t>. de ficheros es la forma de asignar el espacio libre del disco a los ficheros para que sea eficiente.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A33152-74CE-0CAB-13CC-8EA8296E665B}"/>
              </a:ext>
            </a:extLst>
          </p:cNvPr>
          <p:cNvSpPr txBox="1"/>
          <p:nvPr/>
        </p:nvSpPr>
        <p:spPr>
          <a:xfrm>
            <a:off x="6866878" y="6629400"/>
            <a:ext cx="2618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/>
              <a:t>Equilibrio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D787C5E0-0008-9BF7-1B84-61A8973A87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926745"/>
              </p:ext>
            </p:extLst>
          </p:nvPr>
        </p:nvGraphicFramePr>
        <p:xfrm>
          <a:off x="-25400" y="0"/>
          <a:ext cx="16343791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233428" imgH="12997701" progId="">
                  <p:embed/>
                </p:oleObj>
              </mc:Choice>
              <mc:Fallback>
                <p:oleObj r:id="rId2" imgW="23233428" imgH="1299770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5400" y="0"/>
                        <a:ext cx="16343791" cy="9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FFCE955E-9E84-5501-1392-3C5673862705}"/>
              </a:ext>
            </a:extLst>
          </p:cNvPr>
          <p:cNvSpPr txBox="1"/>
          <p:nvPr/>
        </p:nvSpPr>
        <p:spPr>
          <a:xfrm>
            <a:off x="584200" y="501134"/>
            <a:ext cx="998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Implementación 1: Asignación Contigua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EB569F5-5313-CE26-7C6E-5C30E8EAD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69678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F48986D-C331-A261-7B9B-F55162A6CD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667018"/>
              </p:ext>
            </p:extLst>
          </p:nvPr>
        </p:nvGraphicFramePr>
        <p:xfrm>
          <a:off x="0" y="0"/>
          <a:ext cx="16382400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287487" imgH="12997701" progId="">
                  <p:embed/>
                </p:oleObj>
              </mc:Choice>
              <mc:Fallback>
                <p:oleObj r:id="rId2" imgW="23287487" imgH="1299770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382400" cy="9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B22F087-BD45-76BA-FA3A-F52F63191567}"/>
              </a:ext>
            </a:extLst>
          </p:cNvPr>
          <p:cNvSpPr txBox="1"/>
          <p:nvPr/>
        </p:nvSpPr>
        <p:spPr>
          <a:xfrm>
            <a:off x="584200" y="501134"/>
            <a:ext cx="998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Implementación 2: Listas Enlazadas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DB87DE16-37AC-B664-E2C9-AC5C84FF0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669681"/>
              </p:ext>
            </p:extLst>
          </p:nvPr>
        </p:nvGraphicFramePr>
        <p:xfrm>
          <a:off x="8813800" y="685800"/>
          <a:ext cx="7171266" cy="2595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0422">
                  <a:extLst>
                    <a:ext uri="{9D8B030D-6E8A-4147-A177-3AD203B41FA5}">
                      <a16:colId xmlns:a16="http://schemas.microsoft.com/office/drawing/2014/main" val="2149446460"/>
                    </a:ext>
                  </a:extLst>
                </a:gridCol>
                <a:gridCol w="2390422">
                  <a:extLst>
                    <a:ext uri="{9D8B030D-6E8A-4147-A177-3AD203B41FA5}">
                      <a16:colId xmlns:a16="http://schemas.microsoft.com/office/drawing/2014/main" val="2768626499"/>
                    </a:ext>
                  </a:extLst>
                </a:gridCol>
                <a:gridCol w="2390422">
                  <a:extLst>
                    <a:ext uri="{9D8B030D-6E8A-4147-A177-3AD203B41FA5}">
                      <a16:colId xmlns:a16="http://schemas.microsoft.com/office/drawing/2014/main" val="315601600"/>
                    </a:ext>
                  </a:extLst>
                </a:gridCol>
              </a:tblGrid>
              <a:tr h="648829"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Archivo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Comienzo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072019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Trabajo.doc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753711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Fotografía.jpg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8203165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Cancion.mp3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02260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5DD27CCF-13F4-7D64-F67B-C05F708E30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694576"/>
              </p:ext>
            </p:extLst>
          </p:nvPr>
        </p:nvGraphicFramePr>
        <p:xfrm>
          <a:off x="0" y="0"/>
          <a:ext cx="16382400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287487" imgH="12997701" progId="">
                  <p:embed/>
                </p:oleObj>
              </mc:Choice>
              <mc:Fallback>
                <p:oleObj r:id="rId2" imgW="23287487" imgH="1299770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382400" cy="9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16FB0622-CC01-EA00-0680-9B005AF86904}"/>
              </a:ext>
            </a:extLst>
          </p:cNvPr>
          <p:cNvSpPr txBox="1"/>
          <p:nvPr/>
        </p:nvSpPr>
        <p:spPr>
          <a:xfrm>
            <a:off x="584200" y="501134"/>
            <a:ext cx="998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Implementación 3: Bloques Indexados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5CD9E6D-14D1-24E8-38E9-08E89A193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500426"/>
              </p:ext>
            </p:extLst>
          </p:nvPr>
        </p:nvGraphicFramePr>
        <p:xfrm>
          <a:off x="8813800" y="685800"/>
          <a:ext cx="6477000" cy="2595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149446460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768626499"/>
                    </a:ext>
                  </a:extLst>
                </a:gridCol>
              </a:tblGrid>
              <a:tr h="648829"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Archivo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Bloque índice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072019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Trabajo.doc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753711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Fotografía.jpg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8203165"/>
                  </a:ext>
                </a:extLst>
              </a:tr>
              <a:tr h="648829">
                <a:tc>
                  <a:txBody>
                    <a:bodyPr/>
                    <a:lstStyle/>
                    <a:p>
                      <a:r>
                        <a:rPr lang="es-ES" sz="20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Cancion.mp3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02260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29BE5C0E-DC5A-9B8C-9BF4-3A214987ED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443010"/>
              </p:ext>
            </p:extLst>
          </p:nvPr>
        </p:nvGraphicFramePr>
        <p:xfrm>
          <a:off x="0" y="0"/>
          <a:ext cx="16373805" cy="91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3274068" imgH="12997701" progId="">
                  <p:embed/>
                </p:oleObj>
              </mc:Choice>
              <mc:Fallback>
                <p:oleObj r:id="rId2" imgW="23274068" imgH="1299770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373805" cy="914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F290496-D8FD-50A9-0769-AAFC22763529}"/>
              </a:ext>
            </a:extLst>
          </p:cNvPr>
          <p:cNvSpPr txBox="1"/>
          <p:nvPr/>
        </p:nvSpPr>
        <p:spPr>
          <a:xfrm>
            <a:off x="415595" y="76200"/>
            <a:ext cx="15942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Implementación 3: Sistema de ficheros UFS (Unix File </a:t>
            </a:r>
            <a:r>
              <a:rPr lang="es-ES" sz="4800" b="1" dirty="0" err="1"/>
              <a:t>System</a:t>
            </a:r>
            <a:r>
              <a:rPr lang="es-ES" sz="4800" b="1" dirty="0"/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49CC9B6-EE46-A952-555B-A17900578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61694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54119F0-82F8-9B1D-335F-D73057030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39834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70D938-2D0E-D227-25D4-559DC974E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125992"/>
            <a:ext cx="12573000" cy="889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98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9BFA2B-E8A2-F7A5-2200-C73E27516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578" y="381000"/>
            <a:ext cx="12970844" cy="7848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52A65B4-4770-EB48-5BED-1B3BB737BBDF}"/>
              </a:ext>
            </a:extLst>
          </p:cNvPr>
          <p:cNvSpPr txBox="1"/>
          <p:nvPr/>
        </p:nvSpPr>
        <p:spPr>
          <a:xfrm>
            <a:off x="5835224" y="8382000"/>
            <a:ext cx="4585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>
                <a:hlinkClick r:id="rId3"/>
              </a:rPr>
              <a:t>Video enlaces duros y blandos</a:t>
            </a:r>
            <a:endParaRPr lang="es-ES" sz="2800" i="1" dirty="0"/>
          </a:p>
        </p:txBody>
      </p:sp>
    </p:spTree>
    <p:extLst>
      <p:ext uri="{BB962C8B-B14F-4D97-AF65-F5344CB8AC3E}">
        <p14:creationId xmlns:p14="http://schemas.microsoft.com/office/powerpoint/2010/main" val="3301018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1E55FE-F35A-A5B7-0F1A-7EAB7F66D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42"/>
            <a:ext cx="16256000" cy="926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19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251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672</Words>
  <Application>Microsoft Office PowerPoint</Application>
  <PresentationFormat>Personalizado</PresentationFormat>
  <Paragraphs>87</Paragraphs>
  <Slides>25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Courier New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amdwwpo</cp:lastModifiedBy>
  <cp:revision>19</cp:revision>
  <dcterms:created xsi:type="dcterms:W3CDTF">2006-08-16T00:00:00Z</dcterms:created>
  <dcterms:modified xsi:type="dcterms:W3CDTF">2026-10-26T22:00:01Z</dcterms:modified>
</cp:coreProperties>
</file>