
<file path=[Content_Types].xml><?xml version="1.0" encoding="utf-8"?>
<Types xmlns="http://schemas.openxmlformats.org/package/2006/content-types">
  <Default Extension="bin" ContentType="application/vnd.openxmlformats-officedocument.oleObject"/>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71" r:id="rId5"/>
    <p:sldId id="259" r:id="rId6"/>
    <p:sldId id="260" r:id="rId7"/>
    <p:sldId id="272" r:id="rId8"/>
    <p:sldId id="274" r:id="rId9"/>
    <p:sldId id="273" r:id="rId10"/>
    <p:sldId id="261" r:id="rId11"/>
    <p:sldId id="262" r:id="rId12"/>
    <p:sldId id="275" r:id="rId13"/>
    <p:sldId id="276" r:id="rId14"/>
    <p:sldId id="277" r:id="rId15"/>
    <p:sldId id="278" r:id="rId16"/>
    <p:sldId id="279" r:id="rId17"/>
    <p:sldId id="264" r:id="rId18"/>
    <p:sldId id="280" r:id="rId19"/>
    <p:sldId id="281" r:id="rId20"/>
    <p:sldId id="282" r:id="rId21"/>
    <p:sldId id="283" r:id="rId22"/>
    <p:sldId id="284" r:id="rId23"/>
    <p:sldId id="268" r:id="rId24"/>
    <p:sldId id="285" r:id="rId25"/>
    <p:sldId id="286" r:id="rId26"/>
    <p:sldId id="287" r:id="rId27"/>
    <p:sldId id="288" r:id="rId28"/>
    <p:sldId id="289" r:id="rId29"/>
    <p:sldId id="290" r:id="rId30"/>
    <p:sldId id="265" r:id="rId31"/>
    <p:sldId id="266" r:id="rId32"/>
    <p:sldId id="267" r:id="rId33"/>
    <p:sldId id="269" r:id="rId34"/>
    <p:sldId id="270" r:id="rId35"/>
  </p:sldIdLst>
  <p:sldSz cx="16256000" cy="9144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85851" autoAdjust="0"/>
  </p:normalViewPr>
  <p:slideViewPr>
    <p:cSldViewPr>
      <p:cViewPr>
        <p:scale>
          <a:sx n="50" d="100"/>
          <a:sy n="50" d="100"/>
        </p:scale>
        <p:origin x="1267" y="13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C86D7F-88E2-45D3-9C03-BA3E077C3C5D}" type="datetimeFigureOut">
              <a:rPr lang="es-ES" smtClean="0"/>
              <a:t>21/10/2026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B565BE-2E09-4D44-94D9-6339A290FC6B}" type="slidenum">
              <a:rPr lang="es-ES" smtClean="0"/>
              <a:t>‹Nº›</a:t>
            </a:fld>
            <a:endParaRPr lang="es-ES"/>
          </a:p>
        </p:txBody>
      </p:sp>
    </p:spTree>
    <p:extLst>
      <p:ext uri="{BB962C8B-B14F-4D97-AF65-F5344CB8AC3E}">
        <p14:creationId xmlns:p14="http://schemas.microsoft.com/office/powerpoint/2010/main" val="875807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Sistema compuesto 3 componentes: HW-SW-Humano</a:t>
            </a:r>
          </a:p>
          <a:p>
            <a:r>
              <a:rPr lang="es-ES" dirty="0"/>
              <a:t>La</a:t>
            </a:r>
            <a:r>
              <a:rPr lang="es-ES" baseline="0" dirty="0"/>
              <a:t> estructura básica de un ordenador fue concebida por el matemático y físico </a:t>
            </a:r>
            <a:r>
              <a:rPr lang="es-ES" baseline="0" dirty="0" err="1"/>
              <a:t>Von</a:t>
            </a:r>
            <a:r>
              <a:rPr lang="es-ES" baseline="0" dirty="0"/>
              <a:t> Neumann en los 40.</a:t>
            </a:r>
          </a:p>
          <a:p>
            <a:r>
              <a:rPr lang="es-ES" baseline="0" dirty="0"/>
              <a:t>CPU: Se leen los datos de la memoria y se ejecutan operaciones.</a:t>
            </a:r>
          </a:p>
          <a:p>
            <a:r>
              <a:rPr lang="es-ES" baseline="0" dirty="0"/>
              <a:t>Disp. Entrada: Teclado </a:t>
            </a:r>
          </a:p>
          <a:p>
            <a:r>
              <a:rPr lang="es-ES" baseline="0" dirty="0"/>
              <a:t>Disp. Salida: Impresora</a:t>
            </a:r>
            <a:endParaRPr lang="es-ES" dirty="0"/>
          </a:p>
        </p:txBody>
      </p:sp>
      <p:sp>
        <p:nvSpPr>
          <p:cNvPr id="4" name="Marcador de número de diapositiva 3"/>
          <p:cNvSpPr>
            <a:spLocks noGrp="1"/>
          </p:cNvSpPr>
          <p:nvPr>
            <p:ph type="sldNum" sz="quarter" idx="5"/>
          </p:nvPr>
        </p:nvSpPr>
        <p:spPr/>
        <p:txBody>
          <a:bodyPr/>
          <a:lstStyle/>
          <a:p>
            <a:fld id="{FCB565BE-2E09-4D44-94D9-6339A290FC6B}" type="slidenum">
              <a:rPr lang="es-ES" smtClean="0"/>
              <a:t>2</a:t>
            </a:fld>
            <a:endParaRPr lang="es-ES"/>
          </a:p>
        </p:txBody>
      </p:sp>
    </p:spTree>
    <p:extLst>
      <p:ext uri="{BB962C8B-B14F-4D97-AF65-F5344CB8AC3E}">
        <p14:creationId xmlns:p14="http://schemas.microsoft.com/office/powerpoint/2010/main" val="2253802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Principal elemento durante años, hoy es necesario un equilibrio con el resto de componentes. Cuello de botella de </a:t>
            </a:r>
            <a:r>
              <a:rPr lang="es-ES" dirty="0" err="1"/>
              <a:t>Von</a:t>
            </a:r>
            <a:r>
              <a:rPr lang="es-ES" dirty="0"/>
              <a:t> Neumann en lectura a memoria.</a:t>
            </a:r>
          </a:p>
          <a:p>
            <a:r>
              <a:rPr lang="es-ES" dirty="0"/>
              <a:t>Elegir uno u otro depende del uso que se vaya a dar al equipo.</a:t>
            </a:r>
          </a:p>
          <a:p>
            <a:endParaRPr lang="es-ES" dirty="0"/>
          </a:p>
        </p:txBody>
      </p:sp>
      <p:sp>
        <p:nvSpPr>
          <p:cNvPr id="4" name="Marcador de número de diapositiva 3"/>
          <p:cNvSpPr>
            <a:spLocks noGrp="1"/>
          </p:cNvSpPr>
          <p:nvPr>
            <p:ph type="sldNum" sz="quarter" idx="5"/>
          </p:nvPr>
        </p:nvSpPr>
        <p:spPr/>
        <p:txBody>
          <a:bodyPr/>
          <a:lstStyle/>
          <a:p>
            <a:fld id="{FCB565BE-2E09-4D44-94D9-6339A290FC6B}" type="slidenum">
              <a:rPr lang="es-ES" smtClean="0"/>
              <a:t>3</a:t>
            </a:fld>
            <a:endParaRPr lang="es-ES"/>
          </a:p>
        </p:txBody>
      </p:sp>
    </p:spTree>
    <p:extLst>
      <p:ext uri="{BB962C8B-B14F-4D97-AF65-F5344CB8AC3E}">
        <p14:creationId xmlns:p14="http://schemas.microsoft.com/office/powerpoint/2010/main" val="4149562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Pag 9-11</a:t>
            </a:r>
          </a:p>
        </p:txBody>
      </p:sp>
      <p:sp>
        <p:nvSpPr>
          <p:cNvPr id="4" name="Marcador de número de diapositiva 3"/>
          <p:cNvSpPr>
            <a:spLocks noGrp="1"/>
          </p:cNvSpPr>
          <p:nvPr>
            <p:ph type="sldNum" sz="quarter" idx="5"/>
          </p:nvPr>
        </p:nvSpPr>
        <p:spPr/>
        <p:txBody>
          <a:bodyPr/>
          <a:lstStyle/>
          <a:p>
            <a:fld id="{FCB565BE-2E09-4D44-94D9-6339A290FC6B}" type="slidenum">
              <a:rPr lang="es-ES" smtClean="0"/>
              <a:t>5</a:t>
            </a:fld>
            <a:endParaRPr lang="es-ES"/>
          </a:p>
        </p:txBody>
      </p:sp>
    </p:spTree>
    <p:extLst>
      <p:ext uri="{BB962C8B-B14F-4D97-AF65-F5344CB8AC3E}">
        <p14:creationId xmlns:p14="http://schemas.microsoft.com/office/powerpoint/2010/main" val="1910050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b="0" dirty="0">
                <a:solidFill>
                  <a:schemeClr val="bg1"/>
                </a:solidFill>
              </a:rPr>
              <a:t>Conjunto de instrucciones magnitud q determina el tipo de procesador.</a:t>
            </a:r>
            <a:endParaRPr lang="es-ES" b="0" dirty="0"/>
          </a:p>
          <a:p>
            <a:r>
              <a:rPr lang="es-ES" dirty="0"/>
              <a:t>Dos familias</a:t>
            </a:r>
          </a:p>
          <a:p>
            <a:r>
              <a:rPr lang="es-ES" dirty="0"/>
              <a:t>Computación con Conjunto de Instrucciones Reducido.</a:t>
            </a:r>
          </a:p>
          <a:p>
            <a:r>
              <a:rPr lang="es-ES" dirty="0"/>
              <a:t>Computación con Conjunto de Instrucciones Complejo.</a:t>
            </a:r>
          </a:p>
          <a:p>
            <a:r>
              <a:rPr lang="es-ES" dirty="0"/>
              <a:t>RISC -&gt; CISC -&gt; 80’s RISC -&gt; CISC/RISC Fusión</a:t>
            </a:r>
          </a:p>
        </p:txBody>
      </p:sp>
      <p:sp>
        <p:nvSpPr>
          <p:cNvPr id="4" name="Marcador de número de diapositiva 3"/>
          <p:cNvSpPr>
            <a:spLocks noGrp="1"/>
          </p:cNvSpPr>
          <p:nvPr>
            <p:ph type="sldNum" sz="quarter" idx="5"/>
          </p:nvPr>
        </p:nvSpPr>
        <p:spPr/>
        <p:txBody>
          <a:bodyPr/>
          <a:lstStyle/>
          <a:p>
            <a:fld id="{FCB565BE-2E09-4D44-94D9-6339A290FC6B}" type="slidenum">
              <a:rPr lang="es-ES" smtClean="0"/>
              <a:t>6</a:t>
            </a:fld>
            <a:endParaRPr lang="es-ES"/>
          </a:p>
        </p:txBody>
      </p:sp>
    </p:spTree>
    <p:extLst>
      <p:ext uri="{BB962C8B-B14F-4D97-AF65-F5344CB8AC3E}">
        <p14:creationId xmlns:p14="http://schemas.microsoft.com/office/powerpoint/2010/main" val="2068734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FCB565BE-2E09-4D44-94D9-6339A290FC6B}" type="slidenum">
              <a:rPr lang="es-ES" smtClean="0"/>
              <a:t>7</a:t>
            </a:fld>
            <a:endParaRPr lang="es-ES"/>
          </a:p>
        </p:txBody>
      </p:sp>
    </p:spTree>
    <p:extLst>
      <p:ext uri="{BB962C8B-B14F-4D97-AF65-F5344CB8AC3E}">
        <p14:creationId xmlns:p14="http://schemas.microsoft.com/office/powerpoint/2010/main" val="3912846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32163-9581-F119-638A-9E96A4314FA0}"/>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7E8AC5E-75C6-C505-6E3E-AAA5BB5811F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77A4FE6-CF9A-73F7-578B-4660770A99D4}"/>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DB6AF1A-F58E-4F01-922B-C29820D3AD71}"/>
              </a:ext>
            </a:extLst>
          </p:cNvPr>
          <p:cNvSpPr>
            <a:spLocks noGrp="1"/>
          </p:cNvSpPr>
          <p:nvPr>
            <p:ph type="sldNum" sz="quarter" idx="5"/>
          </p:nvPr>
        </p:nvSpPr>
        <p:spPr/>
        <p:txBody>
          <a:bodyPr/>
          <a:lstStyle/>
          <a:p>
            <a:fld id="{FCB565BE-2E09-4D44-94D9-6339A290FC6B}" type="slidenum">
              <a:rPr lang="es-ES" smtClean="0"/>
              <a:t>8</a:t>
            </a:fld>
            <a:endParaRPr lang="es-ES"/>
          </a:p>
        </p:txBody>
      </p:sp>
    </p:spTree>
    <p:extLst>
      <p:ext uri="{BB962C8B-B14F-4D97-AF65-F5344CB8AC3E}">
        <p14:creationId xmlns:p14="http://schemas.microsoft.com/office/powerpoint/2010/main" val="3798589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FC458-3FC4-07F5-C3DD-CA3C9AECBC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54AA6AFC-0A3A-E0D8-077D-0497A0A25D8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9E6A3DA-1299-F30E-41BC-D11E305382CE}"/>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B088567B-1905-5326-F7A6-ACAB10839302}"/>
              </a:ext>
            </a:extLst>
          </p:cNvPr>
          <p:cNvSpPr>
            <a:spLocks noGrp="1"/>
          </p:cNvSpPr>
          <p:nvPr>
            <p:ph type="sldNum" sz="quarter" idx="5"/>
          </p:nvPr>
        </p:nvSpPr>
        <p:spPr/>
        <p:txBody>
          <a:bodyPr/>
          <a:lstStyle/>
          <a:p>
            <a:fld id="{FCB565BE-2E09-4D44-94D9-6339A290FC6B}" type="slidenum">
              <a:rPr lang="es-ES" smtClean="0"/>
              <a:t>9</a:t>
            </a:fld>
            <a:endParaRPr lang="es-ES"/>
          </a:p>
        </p:txBody>
      </p:sp>
    </p:spTree>
    <p:extLst>
      <p:ext uri="{BB962C8B-B14F-4D97-AF65-F5344CB8AC3E}">
        <p14:creationId xmlns:p14="http://schemas.microsoft.com/office/powerpoint/2010/main" val="486045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D7F08-E126-6E38-7AA0-A86871CD1F2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70ACBBD-CE14-59DA-3873-96A9242C75D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2E6A269-31A2-7F85-D582-5252E3B114A2}"/>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3664E7FA-E6DB-01B3-239C-B4EBA0622F50}"/>
              </a:ext>
            </a:extLst>
          </p:cNvPr>
          <p:cNvSpPr>
            <a:spLocks noGrp="1"/>
          </p:cNvSpPr>
          <p:nvPr>
            <p:ph type="sldNum" sz="quarter" idx="5"/>
          </p:nvPr>
        </p:nvSpPr>
        <p:spPr/>
        <p:txBody>
          <a:bodyPr/>
          <a:lstStyle/>
          <a:p>
            <a:fld id="{FCB565BE-2E09-4D44-94D9-6339A290FC6B}" type="slidenum">
              <a:rPr lang="es-ES" smtClean="0"/>
              <a:t>12</a:t>
            </a:fld>
            <a:endParaRPr lang="es-ES"/>
          </a:p>
        </p:txBody>
      </p:sp>
    </p:spTree>
    <p:extLst>
      <p:ext uri="{BB962C8B-B14F-4D97-AF65-F5344CB8AC3E}">
        <p14:creationId xmlns:p14="http://schemas.microsoft.com/office/powerpoint/2010/main" val="3057907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E58DD-3F2F-B3FF-6DDD-D99CD8993C06}"/>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B8FE5BC-3D54-B267-016B-B18DED3A0101}"/>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2A22542D-66BF-212D-7AF9-75B6022FCC11}"/>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722B8A75-6424-6ADE-74F3-5E5AD5A12BBD}"/>
              </a:ext>
            </a:extLst>
          </p:cNvPr>
          <p:cNvSpPr>
            <a:spLocks noGrp="1"/>
          </p:cNvSpPr>
          <p:nvPr>
            <p:ph type="sldNum" sz="quarter" idx="5"/>
          </p:nvPr>
        </p:nvSpPr>
        <p:spPr/>
        <p:txBody>
          <a:bodyPr/>
          <a:lstStyle/>
          <a:p>
            <a:fld id="{FCB565BE-2E09-4D44-94D9-6339A290FC6B}" type="slidenum">
              <a:rPr lang="es-ES" smtClean="0"/>
              <a:t>13</a:t>
            </a:fld>
            <a:endParaRPr lang="es-ES"/>
          </a:p>
        </p:txBody>
      </p:sp>
    </p:spTree>
    <p:extLst>
      <p:ext uri="{BB962C8B-B14F-4D97-AF65-F5344CB8AC3E}">
        <p14:creationId xmlns:p14="http://schemas.microsoft.com/office/powerpoint/2010/main" val="3629838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CD387-BE65-A1D5-EB62-AB4F9B7B38E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E47BBB5-E918-F913-B672-E939B2E250C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DAAA507-213C-4A71-F8D7-278A9225EDC7}"/>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07C44206-EB7A-D030-76F7-E1C5D3641ED9}"/>
              </a:ext>
            </a:extLst>
          </p:cNvPr>
          <p:cNvSpPr>
            <a:spLocks noGrp="1"/>
          </p:cNvSpPr>
          <p:nvPr>
            <p:ph type="sldNum" sz="quarter" idx="5"/>
          </p:nvPr>
        </p:nvSpPr>
        <p:spPr/>
        <p:txBody>
          <a:bodyPr/>
          <a:lstStyle/>
          <a:p>
            <a:fld id="{FCB565BE-2E09-4D44-94D9-6339A290FC6B}" type="slidenum">
              <a:rPr lang="es-ES" smtClean="0"/>
              <a:t>14</a:t>
            </a:fld>
            <a:endParaRPr lang="es-ES"/>
          </a:p>
        </p:txBody>
      </p:sp>
    </p:spTree>
    <p:extLst>
      <p:ext uri="{BB962C8B-B14F-4D97-AF65-F5344CB8AC3E}">
        <p14:creationId xmlns:p14="http://schemas.microsoft.com/office/powerpoint/2010/main" val="3529018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CF928-3A77-7ECD-8CCB-049C0CCDD96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0A9B45E-1B4A-E7D7-A54A-93F1BDA1268B}"/>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19B4C98C-DBBE-554C-6155-111E2064A264}"/>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E233ABE9-B1CE-6814-8A57-DA81239C6CE3}"/>
              </a:ext>
            </a:extLst>
          </p:cNvPr>
          <p:cNvSpPr>
            <a:spLocks noGrp="1"/>
          </p:cNvSpPr>
          <p:nvPr>
            <p:ph type="sldNum" sz="quarter" idx="5"/>
          </p:nvPr>
        </p:nvSpPr>
        <p:spPr/>
        <p:txBody>
          <a:bodyPr/>
          <a:lstStyle/>
          <a:p>
            <a:fld id="{FCB565BE-2E09-4D44-94D9-6339A290FC6B}" type="slidenum">
              <a:rPr lang="es-ES" smtClean="0"/>
              <a:t>15</a:t>
            </a:fld>
            <a:endParaRPr lang="es-ES"/>
          </a:p>
        </p:txBody>
      </p:sp>
    </p:spTree>
    <p:extLst>
      <p:ext uri="{BB962C8B-B14F-4D97-AF65-F5344CB8AC3E}">
        <p14:creationId xmlns:p14="http://schemas.microsoft.com/office/powerpoint/2010/main" val="1256945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01CFC-5920-917A-0AF9-471A07AE68A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D5E484D-9248-51BF-7A25-1196A79FA8CF}"/>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7109AD7E-7A6F-958B-22F1-42CE1BE9C7DE}"/>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934CB094-9E0E-9914-B6B5-B52D97C631ED}"/>
              </a:ext>
            </a:extLst>
          </p:cNvPr>
          <p:cNvSpPr>
            <a:spLocks noGrp="1"/>
          </p:cNvSpPr>
          <p:nvPr>
            <p:ph type="sldNum" sz="quarter" idx="5"/>
          </p:nvPr>
        </p:nvSpPr>
        <p:spPr/>
        <p:txBody>
          <a:bodyPr/>
          <a:lstStyle/>
          <a:p>
            <a:fld id="{FCB565BE-2E09-4D44-94D9-6339A290FC6B}" type="slidenum">
              <a:rPr lang="es-ES" smtClean="0"/>
              <a:t>16</a:t>
            </a:fld>
            <a:endParaRPr lang="es-ES"/>
          </a:p>
        </p:txBody>
      </p:sp>
    </p:spTree>
    <p:extLst>
      <p:ext uri="{BB962C8B-B14F-4D97-AF65-F5344CB8AC3E}">
        <p14:creationId xmlns:p14="http://schemas.microsoft.com/office/powerpoint/2010/main" val="3287421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F2DE6-3C93-7F22-458F-3244F62F197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74D29F0-05C7-8297-3122-A3645A0916F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EEA2677-7F68-1DFA-B32E-AB40474FCCDC}"/>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3088A8FB-32B9-F3B2-14BD-376394CE9E60}"/>
              </a:ext>
            </a:extLst>
          </p:cNvPr>
          <p:cNvSpPr>
            <a:spLocks noGrp="1"/>
          </p:cNvSpPr>
          <p:nvPr>
            <p:ph type="sldNum" sz="quarter" idx="5"/>
          </p:nvPr>
        </p:nvSpPr>
        <p:spPr/>
        <p:txBody>
          <a:bodyPr/>
          <a:lstStyle/>
          <a:p>
            <a:fld id="{FCB565BE-2E09-4D44-94D9-6339A290FC6B}" type="slidenum">
              <a:rPr lang="es-ES" smtClean="0"/>
              <a:t>18</a:t>
            </a:fld>
            <a:endParaRPr lang="es-ES"/>
          </a:p>
        </p:txBody>
      </p:sp>
    </p:spTree>
    <p:extLst>
      <p:ext uri="{BB962C8B-B14F-4D97-AF65-F5344CB8AC3E}">
        <p14:creationId xmlns:p14="http://schemas.microsoft.com/office/powerpoint/2010/main" val="2603471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DF0E2-703F-B947-E5AC-B6F747099B3C}"/>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9C582D41-3FD2-4EEB-159D-DFF31E6833CA}"/>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5CE4A7D8-B3B3-05DC-E522-B32EB750FFE7}"/>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EF02BE78-4C73-693F-E458-3D8C7A831332}"/>
              </a:ext>
            </a:extLst>
          </p:cNvPr>
          <p:cNvSpPr>
            <a:spLocks noGrp="1"/>
          </p:cNvSpPr>
          <p:nvPr>
            <p:ph type="sldNum" sz="quarter" idx="5"/>
          </p:nvPr>
        </p:nvSpPr>
        <p:spPr/>
        <p:txBody>
          <a:bodyPr/>
          <a:lstStyle/>
          <a:p>
            <a:fld id="{FCB565BE-2E09-4D44-94D9-6339A290FC6B}" type="slidenum">
              <a:rPr lang="es-ES" smtClean="0"/>
              <a:t>19</a:t>
            </a:fld>
            <a:endParaRPr lang="es-ES"/>
          </a:p>
        </p:txBody>
      </p:sp>
    </p:spTree>
    <p:extLst>
      <p:ext uri="{BB962C8B-B14F-4D97-AF65-F5344CB8AC3E}">
        <p14:creationId xmlns:p14="http://schemas.microsoft.com/office/powerpoint/2010/main" val="547883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8868E-7CFF-7A5C-4075-F4C31E019AF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40D251CF-2150-2687-4881-C846A71972A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80FE9556-8C7C-763D-453C-B2D78D55C0A7}"/>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B669B475-58B1-DA8B-7BEE-B1BC70C464CE}"/>
              </a:ext>
            </a:extLst>
          </p:cNvPr>
          <p:cNvSpPr>
            <a:spLocks noGrp="1"/>
          </p:cNvSpPr>
          <p:nvPr>
            <p:ph type="sldNum" sz="quarter" idx="5"/>
          </p:nvPr>
        </p:nvSpPr>
        <p:spPr/>
        <p:txBody>
          <a:bodyPr/>
          <a:lstStyle/>
          <a:p>
            <a:fld id="{FCB565BE-2E09-4D44-94D9-6339A290FC6B}" type="slidenum">
              <a:rPr lang="es-ES" smtClean="0"/>
              <a:t>20</a:t>
            </a:fld>
            <a:endParaRPr lang="es-ES"/>
          </a:p>
        </p:txBody>
      </p:sp>
    </p:spTree>
    <p:extLst>
      <p:ext uri="{BB962C8B-B14F-4D97-AF65-F5344CB8AC3E}">
        <p14:creationId xmlns:p14="http://schemas.microsoft.com/office/powerpoint/2010/main" val="6674524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CDDEC-9C92-75C3-091C-D0914763E6E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EE08631-20A9-EDE9-BFAB-126F6FBFFCA7}"/>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1B75805-01E5-71CB-C2A3-8FACB7B92FBB}"/>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4B3426BF-3C7D-E418-A409-F82381BF31AA}"/>
              </a:ext>
            </a:extLst>
          </p:cNvPr>
          <p:cNvSpPr>
            <a:spLocks noGrp="1"/>
          </p:cNvSpPr>
          <p:nvPr>
            <p:ph type="sldNum" sz="quarter" idx="5"/>
          </p:nvPr>
        </p:nvSpPr>
        <p:spPr/>
        <p:txBody>
          <a:bodyPr/>
          <a:lstStyle/>
          <a:p>
            <a:fld id="{FCB565BE-2E09-4D44-94D9-6339A290FC6B}" type="slidenum">
              <a:rPr lang="es-ES" smtClean="0"/>
              <a:t>21</a:t>
            </a:fld>
            <a:endParaRPr lang="es-ES"/>
          </a:p>
        </p:txBody>
      </p:sp>
    </p:spTree>
    <p:extLst>
      <p:ext uri="{BB962C8B-B14F-4D97-AF65-F5344CB8AC3E}">
        <p14:creationId xmlns:p14="http://schemas.microsoft.com/office/powerpoint/2010/main" val="18467560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69B4A-28C6-8ED5-1040-1A7A8090A48E}"/>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B6EE478D-35CC-162A-186A-399E5A5A6488}"/>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BAB799E6-34F5-4CD1-F20E-3394DB8B1523}"/>
              </a:ext>
            </a:extLst>
          </p:cNvPr>
          <p:cNvSpPr>
            <a:spLocks noGrp="1"/>
          </p:cNvSpPr>
          <p:nvPr>
            <p:ph type="body" idx="1"/>
          </p:nvPr>
        </p:nvSpPr>
        <p:spPr/>
        <p:txBody>
          <a:bodyPr/>
          <a:lstStyle/>
          <a:p>
            <a:r>
              <a:rPr lang="es-ES" dirty="0"/>
              <a:t>Random: Acceso aleatorio para leer y escribir a cualquier posición.</a:t>
            </a:r>
          </a:p>
          <a:p>
            <a:r>
              <a:rPr lang="es-ES" dirty="0"/>
              <a:t>Volátiles: Pierden su valor a cesar la energía.</a:t>
            </a:r>
          </a:p>
        </p:txBody>
      </p:sp>
      <p:sp>
        <p:nvSpPr>
          <p:cNvPr id="4" name="Marcador de número de diapositiva 3">
            <a:extLst>
              <a:ext uri="{FF2B5EF4-FFF2-40B4-BE49-F238E27FC236}">
                <a16:creationId xmlns:a16="http://schemas.microsoft.com/office/drawing/2014/main" id="{1D77F021-2A9D-F4AF-7035-FAF389DA3418}"/>
              </a:ext>
            </a:extLst>
          </p:cNvPr>
          <p:cNvSpPr>
            <a:spLocks noGrp="1"/>
          </p:cNvSpPr>
          <p:nvPr>
            <p:ph type="sldNum" sz="quarter" idx="5"/>
          </p:nvPr>
        </p:nvSpPr>
        <p:spPr/>
        <p:txBody>
          <a:bodyPr/>
          <a:lstStyle/>
          <a:p>
            <a:fld id="{FCB565BE-2E09-4D44-94D9-6339A290FC6B}" type="slidenum">
              <a:rPr lang="es-ES" smtClean="0"/>
              <a:t>22</a:t>
            </a:fld>
            <a:endParaRPr lang="es-ES"/>
          </a:p>
        </p:txBody>
      </p:sp>
    </p:spTree>
    <p:extLst>
      <p:ext uri="{BB962C8B-B14F-4D97-AF65-F5344CB8AC3E}">
        <p14:creationId xmlns:p14="http://schemas.microsoft.com/office/powerpoint/2010/main" val="20359105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F0EAC-47F2-793D-7272-4A31A66992DD}"/>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3DD28993-D950-28D5-B111-414DF86E0F2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5A7AC09-2D52-2FFB-F935-3BBA0A1434DD}"/>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48961EC8-2E13-7BB5-EBA9-B191315DAFBC}"/>
              </a:ext>
            </a:extLst>
          </p:cNvPr>
          <p:cNvSpPr>
            <a:spLocks noGrp="1"/>
          </p:cNvSpPr>
          <p:nvPr>
            <p:ph type="sldNum" sz="quarter" idx="5"/>
          </p:nvPr>
        </p:nvSpPr>
        <p:spPr/>
        <p:txBody>
          <a:bodyPr/>
          <a:lstStyle/>
          <a:p>
            <a:fld id="{FCB565BE-2E09-4D44-94D9-6339A290FC6B}" type="slidenum">
              <a:rPr lang="es-ES" smtClean="0"/>
              <a:t>24</a:t>
            </a:fld>
            <a:endParaRPr lang="es-ES"/>
          </a:p>
        </p:txBody>
      </p:sp>
    </p:spTree>
    <p:extLst>
      <p:ext uri="{BB962C8B-B14F-4D97-AF65-F5344CB8AC3E}">
        <p14:creationId xmlns:p14="http://schemas.microsoft.com/office/powerpoint/2010/main" val="593293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2E061-A491-7670-45AE-ADDBC662571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94C1C07-804A-8D6F-519D-844764C7E2E3}"/>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C667352-4141-9688-4E31-A4BAF309D201}"/>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CA25782-D476-ABB5-3492-2C859418A16A}"/>
              </a:ext>
            </a:extLst>
          </p:cNvPr>
          <p:cNvSpPr>
            <a:spLocks noGrp="1"/>
          </p:cNvSpPr>
          <p:nvPr>
            <p:ph type="sldNum" sz="quarter" idx="5"/>
          </p:nvPr>
        </p:nvSpPr>
        <p:spPr/>
        <p:txBody>
          <a:bodyPr/>
          <a:lstStyle/>
          <a:p>
            <a:fld id="{FCB565BE-2E09-4D44-94D9-6339A290FC6B}" type="slidenum">
              <a:rPr lang="es-ES" smtClean="0"/>
              <a:t>25</a:t>
            </a:fld>
            <a:endParaRPr lang="es-ES"/>
          </a:p>
        </p:txBody>
      </p:sp>
    </p:spTree>
    <p:extLst>
      <p:ext uri="{BB962C8B-B14F-4D97-AF65-F5344CB8AC3E}">
        <p14:creationId xmlns:p14="http://schemas.microsoft.com/office/powerpoint/2010/main" val="2114676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E5EFF-1397-45A4-AEEE-CF5C0BED22B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C53A8A6-D2BF-E427-9C2B-8717FC327230}"/>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0C9AC318-962A-FF5D-2D78-210CDF5F3E76}"/>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2AA8B5C0-A3DD-690E-37C7-C8A86162E7A8}"/>
              </a:ext>
            </a:extLst>
          </p:cNvPr>
          <p:cNvSpPr>
            <a:spLocks noGrp="1"/>
          </p:cNvSpPr>
          <p:nvPr>
            <p:ph type="sldNum" sz="quarter" idx="5"/>
          </p:nvPr>
        </p:nvSpPr>
        <p:spPr/>
        <p:txBody>
          <a:bodyPr/>
          <a:lstStyle/>
          <a:p>
            <a:fld id="{FCB565BE-2E09-4D44-94D9-6339A290FC6B}" type="slidenum">
              <a:rPr lang="es-ES" smtClean="0"/>
              <a:t>26</a:t>
            </a:fld>
            <a:endParaRPr lang="es-ES"/>
          </a:p>
        </p:txBody>
      </p:sp>
    </p:spTree>
    <p:extLst>
      <p:ext uri="{BB962C8B-B14F-4D97-AF65-F5344CB8AC3E}">
        <p14:creationId xmlns:p14="http://schemas.microsoft.com/office/powerpoint/2010/main" val="3858694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FE8D2-940F-08CA-B437-F85A0A32FA2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B5963F4-66CE-3E86-2888-51D04433E105}"/>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631A0991-86E3-39DD-A892-0DAD31E6B889}"/>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C82DBC05-6458-6676-6958-98F9DE1AC767}"/>
              </a:ext>
            </a:extLst>
          </p:cNvPr>
          <p:cNvSpPr>
            <a:spLocks noGrp="1"/>
          </p:cNvSpPr>
          <p:nvPr>
            <p:ph type="sldNum" sz="quarter" idx="5"/>
          </p:nvPr>
        </p:nvSpPr>
        <p:spPr/>
        <p:txBody>
          <a:bodyPr/>
          <a:lstStyle/>
          <a:p>
            <a:fld id="{FCB565BE-2E09-4D44-94D9-6339A290FC6B}" type="slidenum">
              <a:rPr lang="es-ES" smtClean="0"/>
              <a:t>27</a:t>
            </a:fld>
            <a:endParaRPr lang="es-ES"/>
          </a:p>
        </p:txBody>
      </p:sp>
    </p:spTree>
    <p:extLst>
      <p:ext uri="{BB962C8B-B14F-4D97-AF65-F5344CB8AC3E}">
        <p14:creationId xmlns:p14="http://schemas.microsoft.com/office/powerpoint/2010/main" val="3981924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FB369-ADCE-775F-695B-CF049F05DF3A}"/>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2A93D81-5A3D-EC32-4E5E-B586976561A4}"/>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95061BF1-BE90-05CB-2A07-83AC32BC4670}"/>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6B23C31A-DD5A-FF46-6931-A6F7210F4FDD}"/>
              </a:ext>
            </a:extLst>
          </p:cNvPr>
          <p:cNvSpPr>
            <a:spLocks noGrp="1"/>
          </p:cNvSpPr>
          <p:nvPr>
            <p:ph type="sldNum" sz="quarter" idx="5"/>
          </p:nvPr>
        </p:nvSpPr>
        <p:spPr/>
        <p:txBody>
          <a:bodyPr/>
          <a:lstStyle/>
          <a:p>
            <a:fld id="{FCB565BE-2E09-4D44-94D9-6339A290FC6B}" type="slidenum">
              <a:rPr lang="es-ES" smtClean="0"/>
              <a:t>28</a:t>
            </a:fld>
            <a:endParaRPr lang="es-ES"/>
          </a:p>
        </p:txBody>
      </p:sp>
    </p:spTree>
    <p:extLst>
      <p:ext uri="{BB962C8B-B14F-4D97-AF65-F5344CB8AC3E}">
        <p14:creationId xmlns:p14="http://schemas.microsoft.com/office/powerpoint/2010/main" val="1229747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94415-2030-9C32-49FF-3E30817321E2}"/>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6AB50D-2593-E4D5-B2BF-FE1118209696}"/>
              </a:ext>
            </a:extLst>
          </p:cNvPr>
          <p:cNvSpPr>
            <a:spLocks noGrp="1" noRot="1" noChangeAspect="1"/>
          </p:cNvSpPr>
          <p:nvPr>
            <p:ph type="sldImg"/>
          </p:nvPr>
        </p:nvSpPr>
        <p:spPr/>
      </p:sp>
      <p:sp>
        <p:nvSpPr>
          <p:cNvPr id="3" name="Marcador de notas 2">
            <a:extLst>
              <a:ext uri="{FF2B5EF4-FFF2-40B4-BE49-F238E27FC236}">
                <a16:creationId xmlns:a16="http://schemas.microsoft.com/office/drawing/2014/main" id="{CB74B577-B036-F6E3-230F-FEAB5C3FD288}"/>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A8B93FBA-593E-3FFB-768C-C06E48D4F3F0}"/>
              </a:ext>
            </a:extLst>
          </p:cNvPr>
          <p:cNvSpPr>
            <a:spLocks noGrp="1"/>
          </p:cNvSpPr>
          <p:nvPr>
            <p:ph type="sldNum" sz="quarter" idx="5"/>
          </p:nvPr>
        </p:nvSpPr>
        <p:spPr/>
        <p:txBody>
          <a:bodyPr/>
          <a:lstStyle/>
          <a:p>
            <a:fld id="{FCB565BE-2E09-4D44-94D9-6339A290FC6B}" type="slidenum">
              <a:rPr lang="es-ES" smtClean="0"/>
              <a:t>29</a:t>
            </a:fld>
            <a:endParaRPr lang="es-ES"/>
          </a:p>
        </p:txBody>
      </p:sp>
    </p:spTree>
    <p:extLst>
      <p:ext uri="{BB962C8B-B14F-4D97-AF65-F5344CB8AC3E}">
        <p14:creationId xmlns:p14="http://schemas.microsoft.com/office/powerpoint/2010/main" val="8874584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f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jfif"/></Relationships>
</file>

<file path=ppt/slides/_rels/slide16.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jfif"/></Relationships>
</file>

<file path=ppt/slides/_rels/slide21.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27.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28.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9.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CDFB7F4F-F2AA-5CB8-BBAE-57427D6BCC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16394906" cy="9144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3690C916-3334-1412-DF65-F2128F303CAA}"/>
              </a:ext>
            </a:extLst>
          </p:cNvPr>
          <p:cNvGraphicFramePr>
            <a:graphicFrameLocks noChangeAspect="1"/>
          </p:cNvGraphicFramePr>
          <p:nvPr>
            <p:extLst>
              <p:ext uri="{D42A27DB-BD31-4B8C-83A1-F6EECF244321}">
                <p14:modId xmlns:p14="http://schemas.microsoft.com/office/powerpoint/2010/main" val="3552650218"/>
              </p:ext>
            </p:extLst>
          </p:nvPr>
        </p:nvGraphicFramePr>
        <p:xfrm>
          <a:off x="0" y="0"/>
          <a:ext cx="16229055" cy="9220200"/>
        </p:xfrm>
        <a:graphic>
          <a:graphicData uri="http://schemas.openxmlformats.org/presentationml/2006/ole">
            <mc:AlternateContent xmlns:mc="http://schemas.openxmlformats.org/markup-compatibility/2006">
              <mc:Choice xmlns:v="urn:schemas-microsoft-com:vml" Requires="v">
                <p:oleObj name="Image" r:id="rId3" imgW="26109156" imgH="14710410" progId="Photoshop.Image.24">
                  <p:embed/>
                </p:oleObj>
              </mc:Choice>
              <mc:Fallback>
                <p:oleObj name="Image" r:id="rId3" imgW="26109156" imgH="14710410" progId="Photoshop.Image.24">
                  <p:embed/>
                  <p:pic>
                    <p:nvPicPr>
                      <p:cNvPr id="0" name=""/>
                      <p:cNvPicPr/>
                      <p:nvPr/>
                    </p:nvPicPr>
                    <p:blipFill>
                      <a:blip r:embed="rId4"/>
                      <a:stretch>
                        <a:fillRect/>
                      </a:stretch>
                    </p:blipFill>
                    <p:spPr>
                      <a:xfrm>
                        <a:off x="0" y="0"/>
                        <a:ext cx="16229055" cy="9220200"/>
                      </a:xfrm>
                      <a:prstGeom prst="rect">
                        <a:avLst/>
                      </a:prstGeom>
                    </p:spPr>
                  </p:pic>
                </p:oleObj>
              </mc:Fallback>
            </mc:AlternateContent>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D3177CF6-6A4A-92E5-1C37-354B66736F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00" y="0"/>
            <a:ext cx="16394906" cy="9144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A0F827C-1700-A784-5A9B-18447D2DD9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12700"/>
            <a:ext cx="16252032" cy="9144000"/>
          </a:xfrm>
          <a:prstGeom prst="rect">
            <a:avLst/>
          </a:prstGeom>
        </p:spPr>
      </p:pic>
      <p:sp>
        <p:nvSpPr>
          <p:cNvPr id="4" name="CuadroTexto 3">
            <a:extLst>
              <a:ext uri="{FF2B5EF4-FFF2-40B4-BE49-F238E27FC236}">
                <a16:creationId xmlns:a16="http://schemas.microsoft.com/office/drawing/2014/main" id="{FFA2AF04-4CCD-4512-7FD6-753B403003F6}"/>
              </a:ext>
            </a:extLst>
          </p:cNvPr>
          <p:cNvSpPr txBox="1"/>
          <p:nvPr/>
        </p:nvSpPr>
        <p:spPr>
          <a:xfrm>
            <a:off x="508000" y="381000"/>
            <a:ext cx="9371668" cy="769441"/>
          </a:xfrm>
          <a:prstGeom prst="rect">
            <a:avLst/>
          </a:prstGeom>
          <a:noFill/>
        </p:spPr>
        <p:txBody>
          <a:bodyPr wrap="none" rtlCol="0">
            <a:spAutoFit/>
          </a:bodyPr>
          <a:lstStyle/>
          <a:p>
            <a:r>
              <a:rPr lang="es-ES" sz="4400" dirty="0">
                <a:solidFill>
                  <a:schemeClr val="bg1"/>
                </a:solidFill>
              </a:rPr>
              <a:t>Características o magnitudes principales</a:t>
            </a:r>
          </a:p>
        </p:txBody>
      </p:sp>
      <p:sp>
        <p:nvSpPr>
          <p:cNvPr id="6" name="CuadroTexto 5">
            <a:extLst>
              <a:ext uri="{FF2B5EF4-FFF2-40B4-BE49-F238E27FC236}">
                <a16:creationId xmlns:a16="http://schemas.microsoft.com/office/drawing/2014/main" id="{D42C795C-C46F-C8B9-EB25-D3CA6C96176E}"/>
              </a:ext>
            </a:extLst>
          </p:cNvPr>
          <p:cNvSpPr txBox="1"/>
          <p:nvPr/>
        </p:nvSpPr>
        <p:spPr>
          <a:xfrm>
            <a:off x="287267" y="1170582"/>
            <a:ext cx="15536933" cy="1938992"/>
          </a:xfrm>
          <a:prstGeom prst="rect">
            <a:avLst/>
          </a:prstGeom>
          <a:noFill/>
        </p:spPr>
        <p:txBody>
          <a:bodyPr wrap="square" rtlCol="0">
            <a:spAutoFit/>
          </a:bodyPr>
          <a:lstStyle/>
          <a:p>
            <a:r>
              <a:rPr lang="es-ES" sz="2400" b="1" dirty="0">
                <a:solidFill>
                  <a:schemeClr val="bg1"/>
                </a:solidFill>
              </a:rPr>
              <a:t>Frecuencia</a:t>
            </a:r>
            <a:r>
              <a:rPr lang="es-ES" sz="2400" dirty="0">
                <a:solidFill>
                  <a:schemeClr val="bg1"/>
                </a:solidFill>
              </a:rPr>
              <a:t>: Número de operaciones que realiza en espacio de tiempo. Se mide en hercios (Hz), 1 Hz representa 1 operación/ciclo. </a:t>
            </a:r>
          </a:p>
          <a:p>
            <a:r>
              <a:rPr lang="es-ES" sz="2400" dirty="0">
                <a:solidFill>
                  <a:schemeClr val="bg1"/>
                </a:solidFill>
              </a:rPr>
              <a:t>Un ciclo: Es el impulso eléctrico básico que utiliza el procesador para ejecutar una operación o instrucción básica.</a:t>
            </a:r>
          </a:p>
          <a:p>
            <a:r>
              <a:rPr lang="es-ES" sz="2000" b="1" dirty="0">
                <a:solidFill>
                  <a:schemeClr val="bg1"/>
                </a:solidFill>
              </a:rPr>
              <a:t>1 GHz:</a:t>
            </a:r>
            <a:r>
              <a:rPr lang="es-ES" sz="2400" dirty="0">
                <a:solidFill>
                  <a:schemeClr val="bg1"/>
                </a:solidFill>
              </a:rPr>
              <a:t> Equivale a </a:t>
            </a:r>
            <a:r>
              <a:rPr lang="es-ES" sz="2000" b="1" dirty="0">
                <a:solidFill>
                  <a:schemeClr val="bg1"/>
                </a:solidFill>
              </a:rPr>
              <a:t>mil millones de ciclos por segundo</a:t>
            </a:r>
            <a:r>
              <a:rPr lang="es-ES" sz="2400" dirty="0">
                <a:solidFill>
                  <a:schemeClr val="bg1"/>
                </a:solidFill>
              </a:rPr>
              <a:t> (1.000.000.000 Hz). Por ejemplo, un procesador de 3,2 GHz realiza 3.200 millones de ciclos por </a:t>
            </a:r>
            <a:r>
              <a:rPr lang="es-ES" sz="2400" dirty="0" err="1">
                <a:solidFill>
                  <a:schemeClr val="bg1"/>
                </a:solidFill>
              </a:rPr>
              <a:t>seg</a:t>
            </a:r>
            <a:r>
              <a:rPr lang="es-ES" sz="2400" dirty="0">
                <a:solidFill>
                  <a:schemeClr val="bg1"/>
                </a:solidFill>
              </a:rPr>
              <a:t>.</a:t>
            </a:r>
          </a:p>
        </p:txBody>
      </p:sp>
      <p:sp>
        <p:nvSpPr>
          <p:cNvPr id="8" name="CuadroTexto 7">
            <a:extLst>
              <a:ext uri="{FF2B5EF4-FFF2-40B4-BE49-F238E27FC236}">
                <a16:creationId xmlns:a16="http://schemas.microsoft.com/office/drawing/2014/main" id="{97E16CD7-1121-C755-7389-2B29826F09BC}"/>
              </a:ext>
            </a:extLst>
          </p:cNvPr>
          <p:cNvSpPr txBox="1"/>
          <p:nvPr/>
        </p:nvSpPr>
        <p:spPr>
          <a:xfrm>
            <a:off x="287267" y="3198418"/>
            <a:ext cx="15308333" cy="1200329"/>
          </a:xfrm>
          <a:prstGeom prst="rect">
            <a:avLst/>
          </a:prstGeom>
          <a:noFill/>
        </p:spPr>
        <p:txBody>
          <a:bodyPr wrap="square" rtlCol="0">
            <a:spAutoFit/>
          </a:bodyPr>
          <a:lstStyle/>
          <a:p>
            <a:r>
              <a:rPr lang="es-ES" sz="2400" b="1" dirty="0">
                <a:solidFill>
                  <a:schemeClr val="bg1"/>
                </a:solidFill>
              </a:rPr>
              <a:t>Tecnología de integración</a:t>
            </a:r>
            <a:r>
              <a:rPr lang="es-ES" sz="2400" dirty="0">
                <a:solidFill>
                  <a:schemeClr val="bg1"/>
                </a:solidFill>
              </a:rPr>
              <a:t>: el procesador está formado por millones de transistores. La unidad de medida de la tecnología de integración es la distancia </a:t>
            </a:r>
          </a:p>
          <a:p>
            <a:r>
              <a:rPr lang="es-ES" sz="2400" dirty="0">
                <a:solidFill>
                  <a:schemeClr val="bg1"/>
                </a:solidFill>
              </a:rPr>
              <a:t>que existe entre los transistores. Por ejemplo: 14 nm, 22nm, 34nm, etc. Menor medida mejor tecnología.</a:t>
            </a:r>
          </a:p>
        </p:txBody>
      </p:sp>
      <p:sp>
        <p:nvSpPr>
          <p:cNvPr id="10" name="CuadroTexto 9">
            <a:extLst>
              <a:ext uri="{FF2B5EF4-FFF2-40B4-BE49-F238E27FC236}">
                <a16:creationId xmlns:a16="http://schemas.microsoft.com/office/drawing/2014/main" id="{4843F735-BF28-FD57-EAB9-51CA1A6E4738}"/>
              </a:ext>
            </a:extLst>
          </p:cNvPr>
          <p:cNvSpPr txBox="1"/>
          <p:nvPr/>
        </p:nvSpPr>
        <p:spPr>
          <a:xfrm>
            <a:off x="287267" y="4527914"/>
            <a:ext cx="15308333" cy="1200329"/>
          </a:xfrm>
          <a:prstGeom prst="rect">
            <a:avLst/>
          </a:prstGeom>
          <a:noFill/>
        </p:spPr>
        <p:txBody>
          <a:bodyPr wrap="square" rtlCol="0">
            <a:spAutoFit/>
          </a:bodyPr>
          <a:lstStyle/>
          <a:p>
            <a:r>
              <a:rPr lang="es-ES" sz="2400" b="1" dirty="0">
                <a:solidFill>
                  <a:schemeClr val="bg1"/>
                </a:solidFill>
              </a:rPr>
              <a:t>Paralelismo a nivel de instrucción</a:t>
            </a:r>
            <a:r>
              <a:rPr lang="es-ES" sz="2400" dirty="0">
                <a:solidFill>
                  <a:schemeClr val="bg1"/>
                </a:solidFill>
              </a:rPr>
              <a:t>: (ILP, por </a:t>
            </a:r>
            <a:r>
              <a:rPr lang="es-ES" sz="2400" dirty="0" err="1">
                <a:solidFill>
                  <a:schemeClr val="bg1"/>
                </a:solidFill>
              </a:rPr>
              <a:t>Instruction</a:t>
            </a:r>
            <a:r>
              <a:rPr lang="es-ES" sz="2400" dirty="0">
                <a:solidFill>
                  <a:schemeClr val="bg1"/>
                </a:solidFill>
              </a:rPr>
              <a:t>-Level </a:t>
            </a:r>
            <a:r>
              <a:rPr lang="es-ES" sz="2400" dirty="0" err="1">
                <a:solidFill>
                  <a:schemeClr val="bg1"/>
                </a:solidFill>
              </a:rPr>
              <a:t>Parallelism</a:t>
            </a:r>
            <a:r>
              <a:rPr lang="es-ES" sz="2400" dirty="0">
                <a:solidFill>
                  <a:schemeClr val="bg1"/>
                </a:solidFill>
              </a:rPr>
              <a:t>) es una técnica de la arquitectura de computadores en la que el procesador ejecuta varias instrucciones de un mismo programa al mismo tiempo, en distintas unidades funcionales.</a:t>
            </a:r>
          </a:p>
        </p:txBody>
      </p:sp>
      <p:sp>
        <p:nvSpPr>
          <p:cNvPr id="12" name="CuadroTexto 11">
            <a:extLst>
              <a:ext uri="{FF2B5EF4-FFF2-40B4-BE49-F238E27FC236}">
                <a16:creationId xmlns:a16="http://schemas.microsoft.com/office/drawing/2014/main" id="{0A5EA326-44A1-204B-5A8A-8E513B88D671}"/>
              </a:ext>
            </a:extLst>
          </p:cNvPr>
          <p:cNvSpPr txBox="1"/>
          <p:nvPr/>
        </p:nvSpPr>
        <p:spPr>
          <a:xfrm>
            <a:off x="287267" y="7473653"/>
            <a:ext cx="15384533" cy="830997"/>
          </a:xfrm>
          <a:prstGeom prst="rect">
            <a:avLst/>
          </a:prstGeom>
          <a:noFill/>
        </p:spPr>
        <p:txBody>
          <a:bodyPr wrap="square" rtlCol="0">
            <a:spAutoFit/>
          </a:bodyPr>
          <a:lstStyle/>
          <a:p>
            <a:r>
              <a:rPr lang="es-ES" sz="2400" b="1" dirty="0">
                <a:solidFill>
                  <a:schemeClr val="bg1"/>
                </a:solidFill>
              </a:rPr>
              <a:t>Memorias caché: </a:t>
            </a:r>
            <a:r>
              <a:rPr lang="es-ES" sz="2400" dirty="0">
                <a:solidFill>
                  <a:schemeClr val="bg1"/>
                </a:solidFill>
              </a:rPr>
              <a:t>Memorias incluidas en el propio procesador, muy rápidas pero de tamaño reducido. Construidas con transistores no con </a:t>
            </a:r>
            <a:r>
              <a:rPr lang="es-ES" sz="2400" dirty="0" err="1">
                <a:solidFill>
                  <a:schemeClr val="bg1"/>
                </a:solidFill>
              </a:rPr>
              <a:t>condesadores</a:t>
            </a:r>
            <a:r>
              <a:rPr lang="es-ES" sz="2400" dirty="0">
                <a:solidFill>
                  <a:schemeClr val="bg1"/>
                </a:solidFill>
              </a:rPr>
              <a:t>.</a:t>
            </a:r>
            <a:r>
              <a:rPr lang="es-ES" sz="2400" b="1" dirty="0">
                <a:solidFill>
                  <a:schemeClr val="bg1"/>
                </a:solidFill>
              </a:rPr>
              <a:t> </a:t>
            </a:r>
            <a:endParaRPr lang="es-ES" sz="2400" dirty="0">
              <a:solidFill>
                <a:schemeClr val="bg1"/>
              </a:solidFill>
            </a:endParaRPr>
          </a:p>
        </p:txBody>
      </p:sp>
      <p:sp>
        <p:nvSpPr>
          <p:cNvPr id="14" name="CuadroTexto 13">
            <a:extLst>
              <a:ext uri="{FF2B5EF4-FFF2-40B4-BE49-F238E27FC236}">
                <a16:creationId xmlns:a16="http://schemas.microsoft.com/office/drawing/2014/main" id="{90BC84B2-BD4D-C538-CC8A-4CB27EFCD71C}"/>
              </a:ext>
            </a:extLst>
          </p:cNvPr>
          <p:cNvSpPr txBox="1"/>
          <p:nvPr/>
        </p:nvSpPr>
        <p:spPr>
          <a:xfrm>
            <a:off x="287266" y="8301335"/>
            <a:ext cx="15536933" cy="830997"/>
          </a:xfrm>
          <a:prstGeom prst="rect">
            <a:avLst/>
          </a:prstGeom>
          <a:noFill/>
        </p:spPr>
        <p:txBody>
          <a:bodyPr wrap="square" rtlCol="0">
            <a:spAutoFit/>
          </a:bodyPr>
          <a:lstStyle/>
          <a:p>
            <a:r>
              <a:rPr lang="es-ES" sz="2400" b="1" dirty="0">
                <a:solidFill>
                  <a:schemeClr val="bg1"/>
                </a:solidFill>
              </a:rPr>
              <a:t>Conjunto de instrucciones: </a:t>
            </a:r>
            <a:r>
              <a:rPr lang="es-ES" sz="2400" dirty="0">
                <a:solidFill>
                  <a:schemeClr val="bg1"/>
                </a:solidFill>
              </a:rPr>
              <a:t>Repertorio de instrucciones que el procesador puede entender y ejecutar. Determina el rendimiento del sistema.</a:t>
            </a:r>
          </a:p>
        </p:txBody>
      </p:sp>
      <p:sp>
        <p:nvSpPr>
          <p:cNvPr id="16" name="CuadroTexto 15">
            <a:extLst>
              <a:ext uri="{FF2B5EF4-FFF2-40B4-BE49-F238E27FC236}">
                <a16:creationId xmlns:a16="http://schemas.microsoft.com/office/drawing/2014/main" id="{5FF2624D-93D1-F435-D65E-E008EBC40774}"/>
              </a:ext>
            </a:extLst>
          </p:cNvPr>
          <p:cNvSpPr txBox="1"/>
          <p:nvPr/>
        </p:nvSpPr>
        <p:spPr>
          <a:xfrm>
            <a:off x="287266" y="5857410"/>
            <a:ext cx="15536933" cy="1569660"/>
          </a:xfrm>
          <a:prstGeom prst="rect">
            <a:avLst/>
          </a:prstGeom>
          <a:noFill/>
        </p:spPr>
        <p:txBody>
          <a:bodyPr wrap="square" rtlCol="0">
            <a:spAutoFit/>
          </a:bodyPr>
          <a:lstStyle/>
          <a:p>
            <a:r>
              <a:rPr lang="es-ES" sz="2400" b="1" dirty="0">
                <a:solidFill>
                  <a:schemeClr val="bg1"/>
                </a:solidFill>
              </a:rPr>
              <a:t>Núcleos e hilos: </a:t>
            </a:r>
            <a:r>
              <a:rPr lang="es-ES" sz="2400" dirty="0">
                <a:solidFill>
                  <a:schemeClr val="bg1"/>
                </a:solidFill>
              </a:rPr>
              <a:t>Unidades de procesamiento independientes dentro del mismo chip. Tareas en paralelo. Hilos son las subdivisiones virtuales de trabajo. </a:t>
            </a:r>
          </a:p>
          <a:p>
            <a:r>
              <a:rPr lang="es-ES" sz="2000" dirty="0">
                <a:solidFill>
                  <a:schemeClr val="bg1"/>
                </a:solidFill>
              </a:rPr>
              <a:t>los SS.OO.  gestionan los hilos del procesador </a:t>
            </a:r>
            <a:r>
              <a:rPr lang="es-ES" sz="2400" dirty="0">
                <a:solidFill>
                  <a:schemeClr val="bg1"/>
                </a:solidFill>
              </a:rPr>
              <a:t>a través del </a:t>
            </a:r>
            <a:r>
              <a:rPr lang="es-ES" sz="2000" dirty="0">
                <a:solidFill>
                  <a:schemeClr val="bg1"/>
                </a:solidFill>
              </a:rPr>
              <a:t>planificador (</a:t>
            </a:r>
            <a:r>
              <a:rPr lang="es-ES" sz="2000" dirty="0" err="1">
                <a:solidFill>
                  <a:schemeClr val="bg1"/>
                </a:solidFill>
              </a:rPr>
              <a:t>scheduler</a:t>
            </a:r>
            <a:r>
              <a:rPr lang="es-ES" sz="2000" dirty="0">
                <a:solidFill>
                  <a:schemeClr val="bg1"/>
                </a:solidFill>
              </a:rPr>
              <a:t>)</a:t>
            </a:r>
            <a:r>
              <a:rPr lang="es-ES" sz="2400" dirty="0">
                <a:solidFill>
                  <a:schemeClr val="bg1"/>
                </a:solidFill>
              </a:rPr>
              <a:t>, encargándose de asignarles tiempo de CPU, prioridades y recursos</a:t>
            </a:r>
          </a:p>
        </p:txBody>
      </p:sp>
    </p:spTree>
    <p:extLst>
      <p:ext uri="{BB962C8B-B14F-4D97-AF65-F5344CB8AC3E}">
        <p14:creationId xmlns:p14="http://schemas.microsoft.com/office/powerpoint/2010/main" val="3878648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CBE29F7E-5690-AC67-F816-FD959D99B53F}"/>
              </a:ext>
            </a:extLst>
          </p:cNvPr>
          <p:cNvGraphicFramePr>
            <a:graphicFrameLocks noChangeAspect="1"/>
          </p:cNvGraphicFramePr>
          <p:nvPr>
            <p:extLst>
              <p:ext uri="{D42A27DB-BD31-4B8C-83A1-F6EECF244321}">
                <p14:modId xmlns:p14="http://schemas.microsoft.com/office/powerpoint/2010/main" val="2483479576"/>
              </p:ext>
            </p:extLst>
          </p:nvPr>
        </p:nvGraphicFramePr>
        <p:xfrm>
          <a:off x="11043" y="76200"/>
          <a:ext cx="16237356" cy="9067800"/>
        </p:xfrm>
        <a:graphic>
          <a:graphicData uri="http://schemas.openxmlformats.org/presentationml/2006/ole">
            <mc:AlternateContent xmlns:mc="http://schemas.openxmlformats.org/markup-compatibility/2006">
              <mc:Choice xmlns:v="urn:schemas-microsoft-com:vml" Requires="v">
                <p:oleObj name="Image" r:id="rId3" imgW="20894474" imgH="11670184" progId="Photoshop.Image.24">
                  <p:embed/>
                </p:oleObj>
              </mc:Choice>
              <mc:Fallback>
                <p:oleObj name="Image" r:id="rId3" imgW="20894474" imgH="11670184" progId="Photoshop.Image.24">
                  <p:embed/>
                  <p:pic>
                    <p:nvPicPr>
                      <p:cNvPr id="0" name=""/>
                      <p:cNvPicPr/>
                      <p:nvPr/>
                    </p:nvPicPr>
                    <p:blipFill>
                      <a:blip r:embed="rId4"/>
                      <a:stretch>
                        <a:fillRect/>
                      </a:stretch>
                    </p:blipFill>
                    <p:spPr>
                      <a:xfrm>
                        <a:off x="11043" y="76200"/>
                        <a:ext cx="16237356" cy="9067800"/>
                      </a:xfrm>
                      <a:prstGeom prst="rect">
                        <a:avLst/>
                      </a:prstGeom>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5F17D7FA-FE93-5724-84DB-1D856F284147}"/>
              </a:ext>
            </a:extLst>
          </p:cNvPr>
          <p:cNvGraphicFramePr>
            <a:graphicFrameLocks noChangeAspect="1"/>
          </p:cNvGraphicFramePr>
          <p:nvPr>
            <p:extLst>
              <p:ext uri="{D42A27DB-BD31-4B8C-83A1-F6EECF244321}">
                <p14:modId xmlns:p14="http://schemas.microsoft.com/office/powerpoint/2010/main" val="2552086623"/>
              </p:ext>
            </p:extLst>
          </p:nvPr>
        </p:nvGraphicFramePr>
        <p:xfrm>
          <a:off x="-177800" y="0"/>
          <a:ext cx="16373805" cy="9144000"/>
        </p:xfrm>
        <a:graphic>
          <a:graphicData uri="http://schemas.openxmlformats.org/presentationml/2006/ole">
            <mc:AlternateContent xmlns:mc="http://schemas.openxmlformats.org/markup-compatibility/2006">
              <mc:Choice xmlns:v="urn:schemas-microsoft-com:vml" Requires="v">
                <p:oleObj name="Image" r:id="rId3" imgW="20894474" imgH="11670184" progId="Photoshop.Image.24">
                  <p:embed/>
                </p:oleObj>
              </mc:Choice>
              <mc:Fallback>
                <p:oleObj name="Image" r:id="rId3" imgW="20894474" imgH="11670184" progId="Photoshop.Image.24">
                  <p:embed/>
                  <p:pic>
                    <p:nvPicPr>
                      <p:cNvPr id="0" name=""/>
                      <p:cNvPicPr/>
                      <p:nvPr/>
                    </p:nvPicPr>
                    <p:blipFill>
                      <a:blip r:embed="rId4"/>
                      <a:stretch>
                        <a:fillRect/>
                      </a:stretch>
                    </p:blipFill>
                    <p:spPr>
                      <a:xfrm>
                        <a:off x="-177800" y="0"/>
                        <a:ext cx="16373805" cy="9144000"/>
                      </a:xfrm>
                      <a:prstGeom prst="rect">
                        <a:avLst/>
                      </a:prstGeom>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E24A5D-4472-7278-C6BD-1416664B6C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CABCCA3D-8C80-BA37-8286-D17C81F0952C}"/>
              </a:ext>
            </a:extLst>
          </p:cNvPr>
          <p:cNvSpPr txBox="1"/>
          <p:nvPr/>
        </p:nvSpPr>
        <p:spPr>
          <a:xfrm>
            <a:off x="660400" y="685800"/>
            <a:ext cx="15087600" cy="1384995"/>
          </a:xfrm>
          <a:prstGeom prst="rect">
            <a:avLst/>
          </a:prstGeom>
          <a:noFill/>
        </p:spPr>
        <p:txBody>
          <a:bodyPr wrap="square">
            <a:spAutoFit/>
          </a:bodyPr>
          <a:lstStyle/>
          <a:p>
            <a:pPr>
              <a:buNone/>
            </a:pPr>
            <a:r>
              <a:rPr lang="es-ES" sz="3600" b="1" dirty="0">
                <a:solidFill>
                  <a:schemeClr val="bg1"/>
                </a:solidFill>
              </a:rPr>
              <a:t>Estructura y Componentes del Microprocesador</a:t>
            </a:r>
          </a:p>
          <a:p>
            <a:pPr>
              <a:buNone/>
            </a:pPr>
            <a:r>
              <a:rPr lang="es-ES" sz="2400" dirty="0">
                <a:solidFill>
                  <a:schemeClr val="bg1"/>
                </a:solidFill>
              </a:rPr>
              <a:t>El microprocesador es uno de los circuitos impresos (microchips) más complejos del sistema informático. Su arquitectura interna se divide principalmente en tres bloques: </a:t>
            </a:r>
            <a:r>
              <a:rPr lang="es-ES" sz="2400" b="1" dirty="0">
                <a:solidFill>
                  <a:schemeClr val="bg1"/>
                </a:solidFill>
              </a:rPr>
              <a:t>Unidad de Control</a:t>
            </a:r>
            <a:r>
              <a:rPr lang="es-ES" sz="2400" dirty="0">
                <a:solidFill>
                  <a:schemeClr val="bg1"/>
                </a:solidFill>
              </a:rPr>
              <a:t>, </a:t>
            </a:r>
            <a:r>
              <a:rPr lang="es-ES" sz="2400" b="1" dirty="0">
                <a:solidFill>
                  <a:schemeClr val="bg1"/>
                </a:solidFill>
              </a:rPr>
              <a:t>Unidad de Proceso</a:t>
            </a:r>
            <a:r>
              <a:rPr lang="es-ES" sz="2400" dirty="0">
                <a:solidFill>
                  <a:schemeClr val="bg1"/>
                </a:solidFill>
              </a:rPr>
              <a:t> y </a:t>
            </a:r>
            <a:r>
              <a:rPr lang="es-ES" sz="2400" b="1" dirty="0">
                <a:solidFill>
                  <a:schemeClr val="bg1"/>
                </a:solidFill>
              </a:rPr>
              <a:t>Buses</a:t>
            </a:r>
            <a:r>
              <a:rPr lang="es-ES" sz="2400" dirty="0">
                <a:solidFill>
                  <a:schemeClr val="bg1"/>
                </a:solidFill>
              </a:rPr>
              <a:t>.</a:t>
            </a:r>
          </a:p>
        </p:txBody>
      </p:sp>
      <p:pic>
        <p:nvPicPr>
          <p:cNvPr id="12" name="Imagen 11">
            <a:extLst>
              <a:ext uri="{FF2B5EF4-FFF2-40B4-BE49-F238E27FC236}">
                <a16:creationId xmlns:a16="http://schemas.microsoft.com/office/drawing/2014/main" id="{DC7DED48-1A58-21F9-BAB1-BF866283D9E2}"/>
              </a:ext>
            </a:extLst>
          </p:cNvPr>
          <p:cNvPicPr>
            <a:picLocks noChangeAspect="1"/>
          </p:cNvPicPr>
          <p:nvPr/>
        </p:nvPicPr>
        <p:blipFill>
          <a:blip r:embed="rId4"/>
          <a:srcRect t="9167"/>
          <a:stretch>
            <a:fillRect/>
          </a:stretch>
        </p:blipFill>
        <p:spPr>
          <a:xfrm>
            <a:off x="525244" y="2341450"/>
            <a:ext cx="6734037" cy="6116750"/>
          </a:xfrm>
          <a:prstGeom prst="rect">
            <a:avLst/>
          </a:prstGeom>
        </p:spPr>
      </p:pic>
      <p:pic>
        <p:nvPicPr>
          <p:cNvPr id="14" name="Imagen 13">
            <a:extLst>
              <a:ext uri="{FF2B5EF4-FFF2-40B4-BE49-F238E27FC236}">
                <a16:creationId xmlns:a16="http://schemas.microsoft.com/office/drawing/2014/main" id="{9C7BA4A1-67AB-DF33-0124-4378BBE09436}"/>
              </a:ext>
            </a:extLst>
          </p:cNvPr>
          <p:cNvPicPr>
            <a:picLocks noChangeAspect="1"/>
          </p:cNvPicPr>
          <p:nvPr/>
        </p:nvPicPr>
        <p:blipFill>
          <a:blip r:embed="rId5"/>
          <a:stretch>
            <a:fillRect/>
          </a:stretch>
        </p:blipFill>
        <p:spPr>
          <a:xfrm>
            <a:off x="8996721" y="2215860"/>
            <a:ext cx="5874981" cy="4362953"/>
          </a:xfrm>
          <a:prstGeom prst="rect">
            <a:avLst/>
          </a:prstGeom>
        </p:spPr>
      </p:pic>
      <p:sp>
        <p:nvSpPr>
          <p:cNvPr id="16" name="CuadroTexto 15">
            <a:extLst>
              <a:ext uri="{FF2B5EF4-FFF2-40B4-BE49-F238E27FC236}">
                <a16:creationId xmlns:a16="http://schemas.microsoft.com/office/drawing/2014/main" id="{650F4A17-C6A0-1CE8-730D-23CC3A21D41D}"/>
              </a:ext>
            </a:extLst>
          </p:cNvPr>
          <p:cNvSpPr txBox="1"/>
          <p:nvPr/>
        </p:nvSpPr>
        <p:spPr>
          <a:xfrm>
            <a:off x="7784525" y="6723878"/>
            <a:ext cx="8216900" cy="1477328"/>
          </a:xfrm>
          <a:prstGeom prst="rect">
            <a:avLst/>
          </a:prstGeom>
          <a:noFill/>
        </p:spPr>
        <p:txBody>
          <a:bodyPr wrap="square">
            <a:spAutoFit/>
          </a:bodyPr>
          <a:lstStyle/>
          <a:p>
            <a:pPr algn="just"/>
            <a:r>
              <a:rPr lang="es-ES" dirty="0">
                <a:solidFill>
                  <a:schemeClr val="bg1"/>
                </a:solidFill>
              </a:rPr>
              <a:t>El Core i7 tiene una arquitectura de cuatro núcleos nativos realizados mediante un proceso de fabricación de 45nm y un total de 731 millones de transistores. Cada núcleo dispone de un total de 64KB de cache de primer nivel distribuida en dos apartados (instrucciones y datos), 256KB de cache de segundo nivel y comparten entre los cuatro un total de 8MB de cache de tercer nivel.</a:t>
            </a:r>
          </a:p>
        </p:txBody>
      </p:sp>
    </p:spTree>
    <p:extLst>
      <p:ext uri="{BB962C8B-B14F-4D97-AF65-F5344CB8AC3E}">
        <p14:creationId xmlns:p14="http://schemas.microsoft.com/office/powerpoint/2010/main" val="3123712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A9EE3-7351-4C35-E40B-798FA6912037}"/>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C1C927-A287-D965-5112-D258883CC3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903CDF7F-2823-EFC8-30C7-A7E18C5A37C7}"/>
              </a:ext>
            </a:extLst>
          </p:cNvPr>
          <p:cNvSpPr txBox="1"/>
          <p:nvPr/>
        </p:nvSpPr>
        <p:spPr>
          <a:xfrm>
            <a:off x="660400" y="685800"/>
            <a:ext cx="15087600" cy="1384995"/>
          </a:xfrm>
          <a:prstGeom prst="rect">
            <a:avLst/>
          </a:prstGeom>
          <a:noFill/>
        </p:spPr>
        <p:txBody>
          <a:bodyPr wrap="square">
            <a:spAutoFit/>
          </a:bodyPr>
          <a:lstStyle/>
          <a:p>
            <a:pPr>
              <a:buNone/>
            </a:pPr>
            <a:r>
              <a:rPr lang="es-ES" sz="3600" b="1" dirty="0">
                <a:solidFill>
                  <a:schemeClr val="bg1"/>
                </a:solidFill>
              </a:rPr>
              <a:t>Estructura y Componentes del Microprocesador</a:t>
            </a:r>
          </a:p>
          <a:p>
            <a:pPr>
              <a:buNone/>
            </a:pPr>
            <a:r>
              <a:rPr lang="es-ES" sz="2400" dirty="0">
                <a:solidFill>
                  <a:schemeClr val="bg1"/>
                </a:solidFill>
              </a:rPr>
              <a:t>El microprocesador es uno de los circuitos impresos (microchips) más complejos del sistema informático. Su arquitectura interna se divide principalmente en tres bloques: </a:t>
            </a:r>
            <a:r>
              <a:rPr lang="es-ES" sz="2400" b="1" dirty="0">
                <a:solidFill>
                  <a:schemeClr val="bg1"/>
                </a:solidFill>
              </a:rPr>
              <a:t>Unidad de Control</a:t>
            </a:r>
            <a:r>
              <a:rPr lang="es-ES" sz="2400" dirty="0">
                <a:solidFill>
                  <a:schemeClr val="bg1"/>
                </a:solidFill>
              </a:rPr>
              <a:t>, </a:t>
            </a:r>
            <a:r>
              <a:rPr lang="es-ES" sz="2400" b="1" dirty="0">
                <a:solidFill>
                  <a:schemeClr val="bg1"/>
                </a:solidFill>
              </a:rPr>
              <a:t>Unidad de Proceso</a:t>
            </a:r>
            <a:r>
              <a:rPr lang="es-ES" sz="2400" dirty="0">
                <a:solidFill>
                  <a:schemeClr val="bg1"/>
                </a:solidFill>
              </a:rPr>
              <a:t> y </a:t>
            </a:r>
            <a:r>
              <a:rPr lang="es-ES" sz="2400" b="1" dirty="0">
                <a:solidFill>
                  <a:schemeClr val="bg1"/>
                </a:solidFill>
              </a:rPr>
              <a:t>Buses</a:t>
            </a:r>
            <a:r>
              <a:rPr lang="es-ES" sz="2400" dirty="0">
                <a:solidFill>
                  <a:schemeClr val="bg1"/>
                </a:solidFill>
              </a:rPr>
              <a:t>.</a:t>
            </a:r>
          </a:p>
        </p:txBody>
      </p:sp>
      <p:sp>
        <p:nvSpPr>
          <p:cNvPr id="7" name="CuadroTexto 6">
            <a:extLst>
              <a:ext uri="{FF2B5EF4-FFF2-40B4-BE49-F238E27FC236}">
                <a16:creationId xmlns:a16="http://schemas.microsoft.com/office/drawing/2014/main" id="{6E15AA06-14FC-46DE-0035-4BA3C0A2B325}"/>
              </a:ext>
            </a:extLst>
          </p:cNvPr>
          <p:cNvSpPr txBox="1"/>
          <p:nvPr/>
        </p:nvSpPr>
        <p:spPr>
          <a:xfrm>
            <a:off x="660400" y="2309842"/>
            <a:ext cx="14935200" cy="6001643"/>
          </a:xfrm>
          <a:prstGeom prst="rect">
            <a:avLst/>
          </a:prstGeom>
          <a:noFill/>
        </p:spPr>
        <p:txBody>
          <a:bodyPr wrap="square">
            <a:spAutoFit/>
          </a:bodyPr>
          <a:lstStyle/>
          <a:p>
            <a:pPr algn="just"/>
            <a:r>
              <a:rPr lang="es-ES" sz="2400" b="1" dirty="0">
                <a:solidFill>
                  <a:schemeClr val="bg1"/>
                </a:solidFill>
              </a:rPr>
              <a:t>Unidad de Control</a:t>
            </a:r>
          </a:p>
          <a:p>
            <a:pPr algn="just"/>
            <a:r>
              <a:rPr lang="es-ES" sz="2400" dirty="0">
                <a:solidFill>
                  <a:schemeClr val="bg1"/>
                </a:solidFill>
              </a:rPr>
              <a:t>Es el elemento encargado de sincronizar el funcionamiento de todos los componentes que intervienen en la ejecución de una instrucción. Sus partes principales son: </a:t>
            </a:r>
          </a:p>
          <a:p>
            <a:pPr marL="342900" indent="-342900" algn="just">
              <a:buFont typeface="Arial" panose="020B0604020202020204" pitchFamily="34" charset="0"/>
              <a:buChar char="•"/>
            </a:pPr>
            <a:r>
              <a:rPr lang="es-ES" sz="2400" dirty="0">
                <a:solidFill>
                  <a:schemeClr val="bg1"/>
                </a:solidFill>
              </a:rPr>
              <a:t>Contador de Programa: Contiene la dirección de memoria de la siguiente instrucción a ejecutar. </a:t>
            </a:r>
          </a:p>
          <a:p>
            <a:pPr algn="just"/>
            <a:endParaRPr lang="es-ES" sz="2400" dirty="0">
              <a:solidFill>
                <a:schemeClr val="bg1"/>
              </a:solidFill>
            </a:endParaRPr>
          </a:p>
          <a:p>
            <a:pPr marL="342900" indent="-342900" algn="just">
              <a:buFont typeface="Arial" panose="020B0604020202020204" pitchFamily="34" charset="0"/>
              <a:buChar char="•"/>
            </a:pPr>
            <a:r>
              <a:rPr lang="es-ES" sz="2400" dirty="0">
                <a:solidFill>
                  <a:schemeClr val="bg1"/>
                </a:solidFill>
              </a:rPr>
              <a:t>Registro de Instrucciones: Almacena la información de la instrucción en curso, dividida en:</a:t>
            </a:r>
          </a:p>
          <a:p>
            <a:pPr marL="1257300" lvl="2" indent="-342900" algn="just">
              <a:buFont typeface="Arial" panose="020B0604020202020204" pitchFamily="34" charset="0"/>
              <a:buChar char="•"/>
            </a:pPr>
            <a:r>
              <a:rPr lang="es-ES" sz="2400" dirty="0">
                <a:solidFill>
                  <a:schemeClr val="bg1"/>
                </a:solidFill>
              </a:rPr>
              <a:t>Código de operación: Indica qué tipo de operación realizar (ej. sumar, restar). </a:t>
            </a:r>
          </a:p>
          <a:p>
            <a:pPr marL="1257300" lvl="2" indent="-342900" algn="just">
              <a:buFont typeface="Arial" panose="020B0604020202020204" pitchFamily="34" charset="0"/>
              <a:buChar char="•"/>
            </a:pPr>
            <a:r>
              <a:rPr lang="es-ES" sz="2400" dirty="0">
                <a:solidFill>
                  <a:schemeClr val="bg1"/>
                </a:solidFill>
              </a:rPr>
              <a:t>Operandos: Datos sobre los que actúa la instrucción (pueden estar en registros o en memoria). </a:t>
            </a:r>
          </a:p>
          <a:p>
            <a:pPr lvl="1" algn="just"/>
            <a:endParaRPr lang="es-ES" sz="2400" dirty="0">
              <a:solidFill>
                <a:schemeClr val="bg1"/>
              </a:solidFill>
            </a:endParaRPr>
          </a:p>
          <a:p>
            <a:pPr marL="342900" indent="-342900" algn="just">
              <a:buFont typeface="Arial" panose="020B0604020202020204" pitchFamily="34" charset="0"/>
              <a:buChar char="•"/>
            </a:pPr>
            <a:r>
              <a:rPr lang="es-ES" sz="2400" dirty="0">
                <a:solidFill>
                  <a:schemeClr val="bg1"/>
                </a:solidFill>
              </a:rPr>
              <a:t>Decodificador: Extrae el código de operación para averiguar qué requiere el programa. En procesadores CISC hay correspondencia directa; en RISC una instrucción puede requerir varias </a:t>
            </a:r>
            <a:r>
              <a:rPr lang="es-ES" sz="2400" dirty="0" err="1">
                <a:solidFill>
                  <a:schemeClr val="bg1"/>
                </a:solidFill>
              </a:rPr>
              <a:t>subinstrucciones</a:t>
            </a:r>
            <a:r>
              <a:rPr lang="es-ES" sz="2400" dirty="0">
                <a:solidFill>
                  <a:schemeClr val="bg1"/>
                </a:solidFill>
              </a:rPr>
              <a:t>. </a:t>
            </a:r>
          </a:p>
          <a:p>
            <a:pPr algn="just"/>
            <a:endParaRPr lang="es-ES" sz="2400" dirty="0">
              <a:solidFill>
                <a:schemeClr val="bg1"/>
              </a:solidFill>
            </a:endParaRPr>
          </a:p>
          <a:p>
            <a:pPr marL="342900" indent="-342900" algn="just">
              <a:buFont typeface="Arial" panose="020B0604020202020204" pitchFamily="34" charset="0"/>
              <a:buChar char="•"/>
            </a:pPr>
            <a:r>
              <a:rPr lang="es-ES" sz="2400" dirty="0">
                <a:solidFill>
                  <a:schemeClr val="bg1"/>
                </a:solidFill>
              </a:rPr>
              <a:t>Reloj: Establece los momentos en los que se deben realizar las operaciones para mantener la sincronización. </a:t>
            </a:r>
          </a:p>
          <a:p>
            <a:pPr algn="just"/>
            <a:endParaRPr lang="es-ES" sz="2400" dirty="0">
              <a:solidFill>
                <a:schemeClr val="bg1"/>
              </a:solidFill>
            </a:endParaRPr>
          </a:p>
          <a:p>
            <a:pPr marL="342900" indent="-342900" algn="just">
              <a:buFont typeface="Arial" panose="020B0604020202020204" pitchFamily="34" charset="0"/>
              <a:buChar char="•"/>
            </a:pPr>
            <a:r>
              <a:rPr lang="es-ES" sz="2400" dirty="0">
                <a:solidFill>
                  <a:schemeClr val="bg1"/>
                </a:solidFill>
              </a:rPr>
              <a:t>Secuenciador (Exclusivo CISC): Ejecuta de forma secuencial cada una de las </a:t>
            </a:r>
            <a:r>
              <a:rPr lang="es-ES" sz="2400" dirty="0" err="1">
                <a:solidFill>
                  <a:schemeClr val="bg1"/>
                </a:solidFill>
              </a:rPr>
              <a:t>subinstrucciones</a:t>
            </a:r>
            <a:r>
              <a:rPr lang="es-ES" sz="2400" dirty="0">
                <a:solidFill>
                  <a:schemeClr val="bg1"/>
                </a:solidFill>
              </a:rPr>
              <a:t> asociadas a una instrucción compleja.</a:t>
            </a:r>
          </a:p>
        </p:txBody>
      </p:sp>
    </p:spTree>
    <p:extLst>
      <p:ext uri="{BB962C8B-B14F-4D97-AF65-F5344CB8AC3E}">
        <p14:creationId xmlns:p14="http://schemas.microsoft.com/office/powerpoint/2010/main" val="3967681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1C326-CAAC-5D87-2576-7AD67D247D44}"/>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185067C-F4C5-D32A-3A86-9152745DAE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A156FB62-4A80-668F-CE9D-DC32FCE4AA67}"/>
              </a:ext>
            </a:extLst>
          </p:cNvPr>
          <p:cNvSpPr txBox="1"/>
          <p:nvPr/>
        </p:nvSpPr>
        <p:spPr>
          <a:xfrm>
            <a:off x="660400" y="685800"/>
            <a:ext cx="15087600" cy="1384995"/>
          </a:xfrm>
          <a:prstGeom prst="rect">
            <a:avLst/>
          </a:prstGeom>
          <a:noFill/>
        </p:spPr>
        <p:txBody>
          <a:bodyPr wrap="square">
            <a:spAutoFit/>
          </a:bodyPr>
          <a:lstStyle/>
          <a:p>
            <a:pPr>
              <a:buNone/>
            </a:pPr>
            <a:r>
              <a:rPr lang="es-ES" sz="3600" b="1" dirty="0">
                <a:solidFill>
                  <a:schemeClr val="bg1"/>
                </a:solidFill>
              </a:rPr>
              <a:t>Estructura y Componentes del Microprocesador</a:t>
            </a:r>
          </a:p>
          <a:p>
            <a:pPr>
              <a:buNone/>
            </a:pPr>
            <a:r>
              <a:rPr lang="es-ES" sz="2400" dirty="0">
                <a:solidFill>
                  <a:schemeClr val="bg1"/>
                </a:solidFill>
              </a:rPr>
              <a:t>El microprocesador es uno de los circuitos impresos (microchips) más complejos del sistema informático. Su arquitectura interna se divide principalmente en tres bloques: </a:t>
            </a:r>
            <a:r>
              <a:rPr lang="es-ES" sz="2400" b="1" dirty="0">
                <a:solidFill>
                  <a:schemeClr val="bg1"/>
                </a:solidFill>
              </a:rPr>
              <a:t>Unidad de Control</a:t>
            </a:r>
            <a:r>
              <a:rPr lang="es-ES" sz="2400" dirty="0">
                <a:solidFill>
                  <a:schemeClr val="bg1"/>
                </a:solidFill>
              </a:rPr>
              <a:t>, </a:t>
            </a:r>
            <a:r>
              <a:rPr lang="es-ES" sz="2400" b="1" dirty="0">
                <a:solidFill>
                  <a:schemeClr val="bg1"/>
                </a:solidFill>
              </a:rPr>
              <a:t>Unidad de Proceso</a:t>
            </a:r>
            <a:r>
              <a:rPr lang="es-ES" sz="2400" dirty="0">
                <a:solidFill>
                  <a:schemeClr val="bg1"/>
                </a:solidFill>
              </a:rPr>
              <a:t> y </a:t>
            </a:r>
            <a:r>
              <a:rPr lang="es-ES" sz="2400" b="1" dirty="0">
                <a:solidFill>
                  <a:schemeClr val="bg1"/>
                </a:solidFill>
              </a:rPr>
              <a:t>Buses</a:t>
            </a:r>
            <a:r>
              <a:rPr lang="es-ES" sz="2400" dirty="0">
                <a:solidFill>
                  <a:schemeClr val="bg1"/>
                </a:solidFill>
              </a:rPr>
              <a:t>.</a:t>
            </a:r>
          </a:p>
        </p:txBody>
      </p:sp>
      <p:sp>
        <p:nvSpPr>
          <p:cNvPr id="6" name="CuadroTexto 5">
            <a:extLst>
              <a:ext uri="{FF2B5EF4-FFF2-40B4-BE49-F238E27FC236}">
                <a16:creationId xmlns:a16="http://schemas.microsoft.com/office/drawing/2014/main" id="{15AF96CD-4ED7-5EE0-C73D-560251B213BA}"/>
              </a:ext>
            </a:extLst>
          </p:cNvPr>
          <p:cNvSpPr txBox="1"/>
          <p:nvPr/>
        </p:nvSpPr>
        <p:spPr>
          <a:xfrm>
            <a:off x="736600" y="2439591"/>
            <a:ext cx="15011400" cy="4524315"/>
          </a:xfrm>
          <a:prstGeom prst="rect">
            <a:avLst/>
          </a:prstGeom>
          <a:noFill/>
        </p:spPr>
        <p:txBody>
          <a:bodyPr wrap="square">
            <a:spAutoFit/>
          </a:bodyPr>
          <a:lstStyle/>
          <a:p>
            <a:pPr marL="0" marR="0">
              <a:buNone/>
            </a:pPr>
            <a:r>
              <a:rPr lang="es-ES" sz="2400" b="1" dirty="0">
                <a:solidFill>
                  <a:schemeClr val="bg1"/>
                </a:solidFill>
                <a:effectLst/>
                <a:latin typeface="+mn-lt"/>
              </a:rPr>
              <a:t>Unidad de Proceso</a:t>
            </a:r>
          </a:p>
          <a:p>
            <a:pPr marL="0" marR="0">
              <a:buNone/>
            </a:pPr>
            <a:r>
              <a:rPr lang="es-ES" sz="2400" dirty="0">
                <a:solidFill>
                  <a:schemeClr val="bg1"/>
                </a:solidFill>
                <a:effectLst/>
                <a:latin typeface="+mn-lt"/>
              </a:rPr>
              <a:t>Se encarga de ejecutar las operaciones aritméticas, lógicas y de cálculo con números reales. Está integrada por: </a:t>
            </a:r>
          </a:p>
          <a:p>
            <a:pPr marL="0" marR="0">
              <a:buNone/>
            </a:pPr>
            <a:endParaRPr lang="es-ES" sz="2400" dirty="0">
              <a:solidFill>
                <a:schemeClr val="bg1"/>
              </a:solidFill>
              <a:effectLst/>
              <a:latin typeface="+mn-lt"/>
            </a:endParaRPr>
          </a:p>
          <a:p>
            <a:pPr marL="0" marR="0" lvl="0" indent="-342900">
              <a:buFont typeface="Arial" panose="020B0604020202020204" pitchFamily="34" charset="0"/>
              <a:buChar char="•"/>
            </a:pPr>
            <a:r>
              <a:rPr lang="es-ES" sz="2400" b="1" dirty="0">
                <a:solidFill>
                  <a:schemeClr val="bg1"/>
                </a:solidFill>
                <a:effectLst/>
                <a:latin typeface="+mn-lt"/>
              </a:rPr>
              <a:t>Unidad </a:t>
            </a:r>
            <a:r>
              <a:rPr lang="es-ES" sz="2400" b="1" dirty="0" err="1">
                <a:solidFill>
                  <a:schemeClr val="bg1"/>
                </a:solidFill>
                <a:effectLst/>
                <a:latin typeface="+mn-lt"/>
              </a:rPr>
              <a:t>Aritmérico</a:t>
            </a:r>
            <a:r>
              <a:rPr lang="es-ES" sz="2400" b="1" dirty="0">
                <a:solidFill>
                  <a:schemeClr val="bg1"/>
                </a:solidFill>
                <a:effectLst/>
                <a:latin typeface="+mn-lt"/>
              </a:rPr>
              <a:t>-Lógica (ALU):</a:t>
            </a:r>
            <a:r>
              <a:rPr lang="es-ES" sz="2400" dirty="0">
                <a:solidFill>
                  <a:schemeClr val="bg1"/>
                </a:solidFill>
                <a:effectLst/>
                <a:latin typeface="+mn-lt"/>
              </a:rPr>
              <a:t> Realiza operaciones aritméticas (sumas, restas, multiplicaciones) y lógicas (AND, OR, NOT, XOR). Contiene: </a:t>
            </a:r>
          </a:p>
          <a:p>
            <a:pPr marL="914400" lvl="3" indent="-285750">
              <a:buFont typeface="Arial" panose="020B0604020202020204" pitchFamily="34" charset="0"/>
              <a:buChar char="•"/>
            </a:pPr>
            <a:r>
              <a:rPr lang="es-ES" sz="2400" i="1" dirty="0">
                <a:solidFill>
                  <a:schemeClr val="bg1"/>
                </a:solidFill>
                <a:effectLst/>
                <a:latin typeface="+mn-lt"/>
              </a:rPr>
              <a:t>Circuito operacional:</a:t>
            </a:r>
            <a:r>
              <a:rPr lang="es-ES" sz="2400" dirty="0">
                <a:solidFill>
                  <a:schemeClr val="bg1"/>
                </a:solidFill>
                <a:effectLst/>
                <a:latin typeface="+mn-lt"/>
              </a:rPr>
              <a:t> Ejecuta los cálculos. </a:t>
            </a:r>
          </a:p>
          <a:p>
            <a:pPr marL="914400" lvl="3" indent="-285750">
              <a:buFont typeface="Arial" panose="020B0604020202020204" pitchFamily="34" charset="0"/>
              <a:buChar char="•"/>
            </a:pPr>
            <a:r>
              <a:rPr lang="es-ES" sz="2400" i="1" dirty="0">
                <a:solidFill>
                  <a:schemeClr val="bg1"/>
                </a:solidFill>
                <a:effectLst/>
                <a:latin typeface="+mn-lt"/>
              </a:rPr>
              <a:t>Registros de entrada:</a:t>
            </a:r>
            <a:r>
              <a:rPr lang="es-ES" sz="2400" dirty="0">
                <a:solidFill>
                  <a:schemeClr val="bg1"/>
                </a:solidFill>
                <a:effectLst/>
                <a:latin typeface="+mn-lt"/>
              </a:rPr>
              <a:t> Almacenan los operandos y resultados intermedios. </a:t>
            </a:r>
          </a:p>
          <a:p>
            <a:pPr marL="914400" lvl="3" indent="-285750">
              <a:buFont typeface="Arial" panose="020B0604020202020204" pitchFamily="34" charset="0"/>
              <a:buChar char="•"/>
            </a:pPr>
            <a:r>
              <a:rPr lang="es-ES" sz="2400" i="1" dirty="0">
                <a:solidFill>
                  <a:schemeClr val="bg1"/>
                </a:solidFill>
                <a:effectLst/>
                <a:latin typeface="+mn-lt"/>
              </a:rPr>
              <a:t>Registros acumuladores:</a:t>
            </a:r>
            <a:r>
              <a:rPr lang="es-ES" sz="2400" dirty="0">
                <a:solidFill>
                  <a:schemeClr val="bg1"/>
                </a:solidFill>
                <a:effectLst/>
                <a:latin typeface="+mn-lt"/>
              </a:rPr>
              <a:t> Guardan los resultados finales con conexión directa al bus de datos. </a:t>
            </a:r>
          </a:p>
          <a:p>
            <a:pPr marL="914400" lvl="3" indent="-285750">
              <a:buFont typeface="Arial" panose="020B0604020202020204" pitchFamily="34" charset="0"/>
              <a:buChar char="•"/>
            </a:pPr>
            <a:r>
              <a:rPr lang="es-ES" sz="2400" i="1" dirty="0">
                <a:solidFill>
                  <a:schemeClr val="bg1"/>
                </a:solidFill>
                <a:effectLst/>
                <a:latin typeface="+mn-lt"/>
              </a:rPr>
              <a:t>Registro de estado (</a:t>
            </a:r>
            <a:r>
              <a:rPr lang="es-ES" sz="2400" i="1" dirty="0" err="1">
                <a:solidFill>
                  <a:schemeClr val="bg1"/>
                </a:solidFill>
                <a:effectLst/>
                <a:latin typeface="+mn-lt"/>
              </a:rPr>
              <a:t>flags</a:t>
            </a:r>
            <a:r>
              <a:rPr lang="es-ES" sz="2400" i="1" dirty="0">
                <a:solidFill>
                  <a:schemeClr val="bg1"/>
                </a:solidFill>
                <a:effectLst/>
                <a:latin typeface="+mn-lt"/>
              </a:rPr>
              <a:t>):</a:t>
            </a:r>
            <a:r>
              <a:rPr lang="es-ES" sz="2400" dirty="0">
                <a:solidFill>
                  <a:schemeClr val="bg1"/>
                </a:solidFill>
                <a:effectLst/>
                <a:latin typeface="+mn-lt"/>
              </a:rPr>
              <a:t> Almacenan información de condiciones de la última operación (como acarreos). </a:t>
            </a:r>
          </a:p>
          <a:p>
            <a:pPr marL="914400" lvl="3" indent="-285750">
              <a:buFont typeface="Arial" panose="020B0604020202020204" pitchFamily="34" charset="0"/>
              <a:buChar char="•"/>
            </a:pPr>
            <a:endParaRPr lang="es-ES" sz="2400" dirty="0">
              <a:solidFill>
                <a:schemeClr val="bg1"/>
              </a:solidFill>
              <a:effectLst/>
              <a:latin typeface="+mn-lt"/>
            </a:endParaRPr>
          </a:p>
          <a:p>
            <a:pPr marL="0" marR="0" lvl="0" indent="-342900">
              <a:buFont typeface="Arial" panose="020B0604020202020204" pitchFamily="34" charset="0"/>
              <a:buChar char="•"/>
            </a:pPr>
            <a:r>
              <a:rPr lang="es-ES" sz="2400" b="1" dirty="0">
                <a:solidFill>
                  <a:schemeClr val="bg1"/>
                </a:solidFill>
                <a:effectLst/>
                <a:latin typeface="+mn-lt"/>
              </a:rPr>
              <a:t>Unidad de Punto Flotante (FPU / Coprocesador matemático):</a:t>
            </a:r>
            <a:r>
              <a:rPr lang="es-ES" sz="2400" dirty="0">
                <a:solidFill>
                  <a:schemeClr val="bg1"/>
                </a:solidFill>
                <a:effectLst/>
                <a:latin typeface="+mn-lt"/>
              </a:rPr>
              <a:t> Especializada en realizar operaciones matemáticas con números reales. </a:t>
            </a:r>
            <a:endParaRPr lang="es-ES" sz="2400" dirty="0">
              <a:solidFill>
                <a:schemeClr val="bg1"/>
              </a:solidFill>
              <a:effectLst/>
              <a:latin typeface="Google Sans Text"/>
            </a:endParaRPr>
          </a:p>
        </p:txBody>
      </p:sp>
    </p:spTree>
    <p:extLst>
      <p:ext uri="{BB962C8B-B14F-4D97-AF65-F5344CB8AC3E}">
        <p14:creationId xmlns:p14="http://schemas.microsoft.com/office/powerpoint/2010/main" val="1716123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o 2">
            <a:extLst>
              <a:ext uri="{FF2B5EF4-FFF2-40B4-BE49-F238E27FC236}">
                <a16:creationId xmlns:a16="http://schemas.microsoft.com/office/drawing/2014/main" id="{440374FC-AC95-CAB4-B7E1-5D55EF07C966}"/>
              </a:ext>
            </a:extLst>
          </p:cNvPr>
          <p:cNvGraphicFramePr>
            <a:graphicFrameLocks noChangeAspect="1"/>
          </p:cNvGraphicFramePr>
          <p:nvPr>
            <p:extLst>
              <p:ext uri="{D42A27DB-BD31-4B8C-83A1-F6EECF244321}">
                <p14:modId xmlns:p14="http://schemas.microsoft.com/office/powerpoint/2010/main" val="2015198517"/>
              </p:ext>
            </p:extLst>
          </p:nvPr>
        </p:nvGraphicFramePr>
        <p:xfrm>
          <a:off x="-101600" y="-13252"/>
          <a:ext cx="16397535" cy="9157252"/>
        </p:xfrm>
        <a:graphic>
          <a:graphicData uri="http://schemas.openxmlformats.org/presentationml/2006/ole">
            <mc:AlternateContent xmlns:mc="http://schemas.openxmlformats.org/markup-compatibility/2006">
              <mc:Choice xmlns:v="urn:schemas-microsoft-com:vml" Requires="v">
                <p:oleObj name="Image" r:id="rId2" imgW="20894474" imgH="11670184" progId="Photoshop.Image.24">
                  <p:embed/>
                </p:oleObj>
              </mc:Choice>
              <mc:Fallback>
                <p:oleObj name="Image" r:id="rId2" imgW="20894474" imgH="11670184" progId="Photoshop.Image.24">
                  <p:embed/>
                  <p:pic>
                    <p:nvPicPr>
                      <p:cNvPr id="0" name=""/>
                      <p:cNvPicPr/>
                      <p:nvPr/>
                    </p:nvPicPr>
                    <p:blipFill>
                      <a:blip r:embed="rId3"/>
                      <a:stretch>
                        <a:fillRect/>
                      </a:stretch>
                    </p:blipFill>
                    <p:spPr>
                      <a:xfrm>
                        <a:off x="-101600" y="-13252"/>
                        <a:ext cx="16397535" cy="9157252"/>
                      </a:xfrm>
                      <a:prstGeom prst="rect">
                        <a:avLst/>
                      </a:prstGeom>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45BFB227-3291-E714-FA8F-7611F04FFD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6201"/>
            <a:ext cx="16256000" cy="92964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D2604-DFC2-8B6B-C99C-D4216B1EEA10}"/>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9BE618F-6F3A-4BC6-40EA-6C7AA39E4E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22479222-52E0-3DF8-0964-2DAF394A5611}"/>
              </a:ext>
            </a:extLst>
          </p:cNvPr>
          <p:cNvSpPr txBox="1"/>
          <p:nvPr/>
        </p:nvSpPr>
        <p:spPr>
          <a:xfrm>
            <a:off x="660400" y="685800"/>
            <a:ext cx="15087600" cy="7478970"/>
          </a:xfrm>
          <a:prstGeom prst="rect">
            <a:avLst/>
          </a:prstGeom>
          <a:noFill/>
        </p:spPr>
        <p:txBody>
          <a:bodyPr wrap="square">
            <a:spAutoFit/>
          </a:bodyPr>
          <a:lstStyle/>
          <a:p>
            <a:pPr>
              <a:buNone/>
            </a:pPr>
            <a:r>
              <a:rPr lang="es-ES" sz="3600" b="1" dirty="0">
                <a:solidFill>
                  <a:schemeClr val="bg1"/>
                </a:solidFill>
              </a:rPr>
              <a:t>Memorias RAM</a:t>
            </a:r>
          </a:p>
          <a:p>
            <a:pPr>
              <a:buNone/>
            </a:pPr>
            <a:endParaRPr lang="es-ES" sz="3600" b="1" dirty="0">
              <a:solidFill>
                <a:schemeClr val="bg1"/>
              </a:solidFill>
            </a:endParaRPr>
          </a:p>
          <a:p>
            <a:pPr>
              <a:buNone/>
            </a:pPr>
            <a:r>
              <a:rPr lang="es-ES" sz="2400" dirty="0">
                <a:solidFill>
                  <a:schemeClr val="bg1"/>
                </a:solidFill>
              </a:rPr>
              <a:t>La memoria RAM (Random Access Memory). Pueden ser DRAM (dinámica) o SRAM (estática). DRAM están construidas con condensadores que pierden carga con el tiempo, lo que requiere que se deben refrescar periódicamente. SRAM están construidas con transistores, no requieren ser refrescadas por lo que son mucho más rápidas y caras.</a:t>
            </a:r>
          </a:p>
          <a:p>
            <a:pPr>
              <a:buNone/>
            </a:pPr>
            <a:endParaRPr lang="es-ES" sz="2400" dirty="0">
              <a:solidFill>
                <a:schemeClr val="bg1"/>
              </a:solidFill>
            </a:endParaRPr>
          </a:p>
          <a:p>
            <a:pPr>
              <a:buNone/>
            </a:pPr>
            <a:r>
              <a:rPr lang="es-ES" sz="2400" dirty="0">
                <a:solidFill>
                  <a:schemeClr val="bg1"/>
                </a:solidFill>
              </a:rPr>
              <a:t>Parámetros importantes:</a:t>
            </a:r>
          </a:p>
          <a:p>
            <a:pPr marL="342900" indent="-342900">
              <a:buFont typeface="Arial" panose="020B0604020202020204" pitchFamily="34" charset="0"/>
              <a:buChar char="•"/>
            </a:pPr>
            <a:r>
              <a:rPr lang="es-ES" sz="2400" dirty="0">
                <a:solidFill>
                  <a:schemeClr val="bg1"/>
                </a:solidFill>
              </a:rPr>
              <a:t>Tamaño: en Gb</a:t>
            </a:r>
          </a:p>
          <a:p>
            <a:pPr marL="342900" indent="-342900">
              <a:buFont typeface="Arial" panose="020B0604020202020204" pitchFamily="34" charset="0"/>
              <a:buChar char="•"/>
            </a:pPr>
            <a:r>
              <a:rPr lang="es-ES" sz="2400" dirty="0">
                <a:solidFill>
                  <a:schemeClr val="bg1"/>
                </a:solidFill>
              </a:rPr>
              <a:t>Latencia o tiempo de acceso a memoria: cantidad de ciclos de reloj que tarda la memoria RAM en entregar los datos solicitados por el procesador (CPU). Una frecuencia alta (ej. MHz o MT/s) combinada con un CL bajo ofrece el mejor rendimiento, especialmente en juegos o tareas exigentes con la CPU.</a:t>
            </a:r>
          </a:p>
          <a:p>
            <a:pPr marL="342900" indent="-342900">
              <a:buFont typeface="Arial" panose="020B0604020202020204" pitchFamily="34" charset="0"/>
              <a:buChar char="•"/>
            </a:pPr>
            <a:endParaRPr lang="es-ES" sz="2400" dirty="0">
              <a:solidFill>
                <a:schemeClr val="bg1"/>
              </a:solidFill>
            </a:endParaRPr>
          </a:p>
          <a:p>
            <a:r>
              <a:rPr lang="es-ES" sz="2400" dirty="0">
                <a:solidFill>
                  <a:schemeClr val="bg1"/>
                </a:solidFill>
              </a:rPr>
              <a:t>SDRAM (</a:t>
            </a:r>
            <a:r>
              <a:rPr lang="es-ES" sz="2400" dirty="0" err="1">
                <a:solidFill>
                  <a:schemeClr val="bg1"/>
                </a:solidFill>
              </a:rPr>
              <a:t>Synchronous</a:t>
            </a:r>
            <a:r>
              <a:rPr lang="es-ES" sz="2400" dirty="0">
                <a:solidFill>
                  <a:schemeClr val="bg1"/>
                </a:solidFill>
              </a:rPr>
              <a:t> Dynamic RAM), es la primera organización de memoria con comportamiento síncrono. Su funcionamiento está ligado al bus del sistema y al procesador. Se clasifican en dos grandes bloques, según la cantidad de datos que sirven por ciclo de reloj.</a:t>
            </a:r>
          </a:p>
          <a:p>
            <a:endParaRPr lang="es-ES" sz="2400" dirty="0">
              <a:solidFill>
                <a:schemeClr val="bg1"/>
              </a:solidFill>
            </a:endParaRPr>
          </a:p>
          <a:p>
            <a:pPr marL="342900" indent="-342900">
              <a:buFont typeface="Arial" panose="020B0604020202020204" pitchFamily="34" charset="0"/>
              <a:buChar char="•"/>
            </a:pPr>
            <a:r>
              <a:rPr lang="es-ES" sz="2400" dirty="0">
                <a:solidFill>
                  <a:schemeClr val="bg1"/>
                </a:solidFill>
              </a:rPr>
              <a:t>SDR SDRAM: Transmite un único dato por ciclo de reloj.</a:t>
            </a:r>
          </a:p>
          <a:p>
            <a:pPr marL="342900" indent="-342900">
              <a:buFont typeface="Arial" panose="020B0604020202020204" pitchFamily="34" charset="0"/>
              <a:buChar char="•"/>
            </a:pPr>
            <a:r>
              <a:rPr lang="es-ES" sz="2400" dirty="0">
                <a:solidFill>
                  <a:schemeClr val="bg1"/>
                </a:solidFill>
              </a:rPr>
              <a:t>DDR SDRAM: Transmite más de un dato por ciclo de reloj (2, 4 ,8, ….).</a:t>
            </a:r>
          </a:p>
          <a:p>
            <a:pPr marL="342900" indent="-342900">
              <a:buFont typeface="Arial" panose="020B0604020202020204" pitchFamily="34" charset="0"/>
              <a:buChar char="•"/>
            </a:pPr>
            <a:endParaRPr lang="es-ES" sz="2400" dirty="0">
              <a:solidFill>
                <a:schemeClr val="bg1"/>
              </a:solidFill>
            </a:endParaRPr>
          </a:p>
        </p:txBody>
      </p:sp>
    </p:spTree>
    <p:extLst>
      <p:ext uri="{BB962C8B-B14F-4D97-AF65-F5344CB8AC3E}">
        <p14:creationId xmlns:p14="http://schemas.microsoft.com/office/powerpoint/2010/main" val="112701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EC509-7F71-EDA5-BE85-677769F6C39C}"/>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41C9499-27FA-7481-8520-45A3F18B0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83A00206-93BE-524F-3CEB-7A9B2EB0F67A}"/>
              </a:ext>
            </a:extLst>
          </p:cNvPr>
          <p:cNvSpPr txBox="1"/>
          <p:nvPr/>
        </p:nvSpPr>
        <p:spPr>
          <a:xfrm>
            <a:off x="584200" y="381000"/>
            <a:ext cx="15087600" cy="8956298"/>
          </a:xfrm>
          <a:prstGeom prst="rect">
            <a:avLst/>
          </a:prstGeom>
          <a:noFill/>
        </p:spPr>
        <p:txBody>
          <a:bodyPr wrap="square">
            <a:spAutoFit/>
          </a:bodyPr>
          <a:lstStyle/>
          <a:p>
            <a:r>
              <a:rPr lang="es-ES" sz="3600" b="1" dirty="0">
                <a:solidFill>
                  <a:schemeClr val="bg1"/>
                </a:solidFill>
              </a:rPr>
              <a:t>Memorias SDR SDRAM</a:t>
            </a:r>
          </a:p>
          <a:p>
            <a:endParaRPr lang="es-ES" sz="2400" b="1" dirty="0">
              <a:solidFill>
                <a:schemeClr val="bg1"/>
              </a:solidFill>
            </a:endParaRPr>
          </a:p>
          <a:p>
            <a:pPr lvl="0" algn="just"/>
            <a:r>
              <a:rPr lang="es-ES" sz="2400" dirty="0">
                <a:solidFill>
                  <a:schemeClr val="bg1"/>
                </a:solidFill>
              </a:rPr>
              <a:t>Las memorias </a:t>
            </a:r>
            <a:r>
              <a:rPr lang="es-ES" sz="2400" b="1" dirty="0">
                <a:solidFill>
                  <a:schemeClr val="bg1"/>
                </a:solidFill>
              </a:rPr>
              <a:t>SDR SDRAM</a:t>
            </a:r>
            <a:r>
              <a:rPr lang="es-ES" sz="2400" dirty="0">
                <a:solidFill>
                  <a:schemeClr val="bg1"/>
                </a:solidFill>
              </a:rPr>
              <a:t> (</a:t>
            </a:r>
            <a:r>
              <a:rPr lang="es-ES" sz="2400" i="1" dirty="0">
                <a:solidFill>
                  <a:schemeClr val="bg1"/>
                </a:solidFill>
              </a:rPr>
              <a:t>Single Data Rate </a:t>
            </a:r>
            <a:r>
              <a:rPr lang="es-ES" sz="2400" i="1" dirty="0" err="1">
                <a:solidFill>
                  <a:schemeClr val="bg1"/>
                </a:solidFill>
              </a:rPr>
              <a:t>Synchronous</a:t>
            </a:r>
            <a:r>
              <a:rPr lang="es-ES" sz="2400" i="1" dirty="0">
                <a:solidFill>
                  <a:schemeClr val="bg1"/>
                </a:solidFill>
              </a:rPr>
              <a:t> Dynamic RAM</a:t>
            </a:r>
            <a:r>
              <a:rPr lang="es-ES" sz="2400" dirty="0">
                <a:solidFill>
                  <a:schemeClr val="bg1"/>
                </a:solidFill>
              </a:rPr>
              <a:t>) son un tipo de memoria SDRAM síncrona cuyo funcionamiento está directamente ligado al bus del sistema y al procesador. Su característica principal es que </a:t>
            </a:r>
            <a:r>
              <a:rPr lang="es-ES" sz="2400" b="1" dirty="0">
                <a:solidFill>
                  <a:schemeClr val="bg1"/>
                </a:solidFill>
              </a:rPr>
              <a:t>transmiten un único dato por ciclo de reloj</a:t>
            </a:r>
            <a:r>
              <a:rPr lang="es-ES" sz="2400" dirty="0">
                <a:solidFill>
                  <a:schemeClr val="bg1"/>
                </a:solidFill>
              </a:rPr>
              <a:t>. </a:t>
            </a:r>
          </a:p>
          <a:p>
            <a:pPr lvl="0" algn="just"/>
            <a:endParaRPr lang="es-ES" sz="2400" b="1" dirty="0">
              <a:solidFill>
                <a:schemeClr val="bg1"/>
              </a:solidFill>
            </a:endParaRPr>
          </a:p>
          <a:p>
            <a:pPr lvl="0" algn="just"/>
            <a:r>
              <a:rPr lang="es-ES" sz="2400" dirty="0">
                <a:solidFill>
                  <a:schemeClr val="bg1"/>
                </a:solidFill>
              </a:rPr>
              <a:t>El mercado bautizó popularmente este tipo de memorias simplemente como </a:t>
            </a:r>
            <a:r>
              <a:rPr lang="es-ES" sz="2400" i="1" dirty="0">
                <a:solidFill>
                  <a:schemeClr val="bg1"/>
                </a:solidFill>
              </a:rPr>
              <a:t>SDRAM</a:t>
            </a:r>
            <a:r>
              <a:rPr lang="es-ES" sz="2400" dirty="0">
                <a:solidFill>
                  <a:schemeClr val="bg1"/>
                </a:solidFill>
              </a:rPr>
              <a:t>, omitiendo las siglas "SDR", lo que en ocasiones genera confusión con las posteriores memorias DDR SDRAM (que también son SDRAM). </a:t>
            </a:r>
          </a:p>
          <a:p>
            <a:pPr lvl="0" algn="just"/>
            <a:endParaRPr lang="es-ES" sz="2400" b="1" dirty="0">
              <a:solidFill>
                <a:schemeClr val="bg1"/>
              </a:solidFill>
            </a:endParaRPr>
          </a:p>
          <a:p>
            <a:pPr lvl="0" algn="just"/>
            <a:r>
              <a:rPr lang="es-ES" sz="2400" dirty="0">
                <a:solidFill>
                  <a:schemeClr val="bg1"/>
                </a:solidFill>
              </a:rPr>
              <a:t>Este tipo de memoria fue ampliamente utilizado en equipos clásicos como los procesadores </a:t>
            </a:r>
            <a:r>
              <a:rPr lang="es-ES" sz="2400" b="1" dirty="0">
                <a:solidFill>
                  <a:schemeClr val="bg1"/>
                </a:solidFill>
              </a:rPr>
              <a:t>Pentium 2</a:t>
            </a:r>
            <a:r>
              <a:rPr lang="es-ES" sz="2400" dirty="0">
                <a:solidFill>
                  <a:schemeClr val="bg1"/>
                </a:solidFill>
              </a:rPr>
              <a:t> y los </a:t>
            </a:r>
            <a:r>
              <a:rPr lang="es-ES" sz="2400" b="1" dirty="0">
                <a:solidFill>
                  <a:schemeClr val="bg1"/>
                </a:solidFill>
              </a:rPr>
              <a:t>AMD K7</a:t>
            </a:r>
            <a:r>
              <a:rPr lang="es-ES" sz="2400" dirty="0">
                <a:solidFill>
                  <a:schemeClr val="bg1"/>
                </a:solidFill>
              </a:rPr>
              <a:t>, empleando un encapsulado en módulos </a:t>
            </a:r>
            <a:r>
              <a:rPr lang="es-ES" sz="2400" b="1" dirty="0">
                <a:solidFill>
                  <a:schemeClr val="bg1"/>
                </a:solidFill>
              </a:rPr>
              <a:t>DIMM de 168 contactos</a:t>
            </a:r>
            <a:r>
              <a:rPr lang="es-ES" sz="2400" dirty="0">
                <a:solidFill>
                  <a:schemeClr val="bg1"/>
                </a:solidFill>
              </a:rPr>
              <a:t>. </a:t>
            </a:r>
          </a:p>
          <a:p>
            <a:pPr lvl="0" algn="just"/>
            <a:endParaRPr lang="es-ES" sz="2400" b="1" dirty="0">
              <a:solidFill>
                <a:schemeClr val="bg1"/>
              </a:solidFill>
            </a:endParaRPr>
          </a:p>
          <a:p>
            <a:pPr lvl="0" algn="just"/>
            <a:r>
              <a:rPr lang="es-ES" sz="2400" dirty="0">
                <a:solidFill>
                  <a:schemeClr val="bg1"/>
                </a:solidFill>
              </a:rPr>
              <a:t>Dependiendo de su frecuencia de trabajo, el mercado comercializó principalmente tres versiones cuyas características se miden a través de su ancho de banda (</a:t>
            </a:r>
            <a:r>
              <a:rPr lang="es-ES" sz="2400" i="1" dirty="0">
                <a:solidFill>
                  <a:schemeClr val="bg1"/>
                </a:solidFill>
              </a:rPr>
              <a:t>BW</a:t>
            </a:r>
            <a:r>
              <a:rPr lang="es-ES" sz="2400" dirty="0">
                <a:solidFill>
                  <a:schemeClr val="bg1"/>
                </a:solidFill>
              </a:rPr>
              <a:t>), calculado multiplicando la frecuencia por el ancho de bus de 64 bits (8 Bytes): </a:t>
            </a:r>
          </a:p>
          <a:p>
            <a:pPr lvl="1" algn="just"/>
            <a:r>
              <a:rPr lang="es-ES" sz="2400" b="1" dirty="0">
                <a:solidFill>
                  <a:schemeClr val="bg1"/>
                </a:solidFill>
              </a:rPr>
              <a:t>PC66 (66 MHz):</a:t>
            </a:r>
            <a:r>
              <a:rPr lang="es-ES" sz="2400" dirty="0">
                <a:solidFill>
                  <a:schemeClr val="bg1"/>
                </a:solidFill>
              </a:rPr>
              <a:t> Ofrecía un ancho de banda de </a:t>
            </a:r>
            <a:r>
              <a:rPr lang="es-ES" sz="2400" b="1" dirty="0">
                <a:solidFill>
                  <a:schemeClr val="bg1"/>
                </a:solidFill>
              </a:rPr>
              <a:t>533 MB/s</a:t>
            </a:r>
            <a:r>
              <a:rPr lang="es-ES" sz="2400" dirty="0">
                <a:solidFill>
                  <a:schemeClr val="bg1"/>
                </a:solidFill>
              </a:rPr>
              <a:t>. </a:t>
            </a:r>
          </a:p>
          <a:p>
            <a:pPr lvl="1" algn="just"/>
            <a:r>
              <a:rPr lang="es-ES" sz="2400" b="1" dirty="0">
                <a:solidFill>
                  <a:schemeClr val="bg1"/>
                </a:solidFill>
              </a:rPr>
              <a:t>PC100 (100 MHz):</a:t>
            </a:r>
            <a:r>
              <a:rPr lang="es-ES" sz="2400" dirty="0">
                <a:solidFill>
                  <a:schemeClr val="bg1"/>
                </a:solidFill>
              </a:rPr>
              <a:t> Ofrecía un ancho de banda de </a:t>
            </a:r>
            <a:r>
              <a:rPr lang="es-ES" sz="2400" b="1" dirty="0">
                <a:solidFill>
                  <a:schemeClr val="bg1"/>
                </a:solidFill>
              </a:rPr>
              <a:t>800 MB/s</a:t>
            </a:r>
            <a:r>
              <a:rPr lang="es-ES" sz="2400" dirty="0">
                <a:solidFill>
                  <a:schemeClr val="bg1"/>
                </a:solidFill>
              </a:rPr>
              <a:t>. </a:t>
            </a:r>
          </a:p>
          <a:p>
            <a:pPr lvl="1" algn="just"/>
            <a:r>
              <a:rPr lang="es-ES" sz="2400" b="1" dirty="0">
                <a:solidFill>
                  <a:schemeClr val="bg1"/>
                </a:solidFill>
              </a:rPr>
              <a:t>PC133 (133 MHz):</a:t>
            </a:r>
            <a:r>
              <a:rPr lang="es-ES" sz="2400" dirty="0">
                <a:solidFill>
                  <a:schemeClr val="bg1"/>
                </a:solidFill>
              </a:rPr>
              <a:t> Ofrecía un ancho de banda de </a:t>
            </a:r>
            <a:r>
              <a:rPr lang="es-ES" sz="2400" b="1" dirty="0">
                <a:solidFill>
                  <a:schemeClr val="bg1"/>
                </a:solidFill>
              </a:rPr>
              <a:t>1066 MB/s</a:t>
            </a:r>
            <a:r>
              <a:rPr lang="es-ES" sz="2400" dirty="0">
                <a:solidFill>
                  <a:schemeClr val="bg1"/>
                </a:solidFill>
              </a:rPr>
              <a:t> (el doble que el modelo inicial). </a:t>
            </a:r>
          </a:p>
          <a:p>
            <a:pPr algn="just"/>
            <a:endParaRPr lang="es-ES" sz="2400" dirty="0">
              <a:solidFill>
                <a:schemeClr val="bg1"/>
              </a:solidFill>
            </a:endParaRPr>
          </a:p>
          <a:p>
            <a:pPr algn="just"/>
            <a:r>
              <a:rPr lang="es-ES" sz="2400" dirty="0">
                <a:solidFill>
                  <a:schemeClr val="bg1"/>
                </a:solidFill>
              </a:rPr>
              <a:t>Es fundamental verificar el modelo exacto de memoria que utiliza el sistema, ya que una mala elección puede provocar incompatibilidades con la placa base o un ancho de banda insuficiente para cubrir los requisitos de rendimiento del equipo. </a:t>
            </a:r>
          </a:p>
          <a:p>
            <a:pPr marL="342900" indent="-342900">
              <a:buFont typeface="Arial" panose="020B0604020202020204" pitchFamily="34" charset="0"/>
              <a:buChar char="•"/>
            </a:pPr>
            <a:endParaRPr lang="es-ES" sz="2400" dirty="0">
              <a:solidFill>
                <a:schemeClr val="bg1"/>
              </a:solidFill>
            </a:endParaRPr>
          </a:p>
        </p:txBody>
      </p:sp>
    </p:spTree>
    <p:extLst>
      <p:ext uri="{BB962C8B-B14F-4D97-AF65-F5344CB8AC3E}">
        <p14:creationId xmlns:p14="http://schemas.microsoft.com/office/powerpoint/2010/main" val="1950014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F72E7-3A71-6ACE-8108-ECD5B55E4F4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FB3085F-1BE5-2AD2-9072-61FD370380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C49B7497-5A71-AF50-AD5A-DAF688CDA230}"/>
              </a:ext>
            </a:extLst>
          </p:cNvPr>
          <p:cNvSpPr txBox="1"/>
          <p:nvPr/>
        </p:nvSpPr>
        <p:spPr>
          <a:xfrm>
            <a:off x="584200" y="381000"/>
            <a:ext cx="8458200" cy="4708981"/>
          </a:xfrm>
          <a:prstGeom prst="rect">
            <a:avLst/>
          </a:prstGeom>
          <a:noFill/>
        </p:spPr>
        <p:txBody>
          <a:bodyPr wrap="square">
            <a:spAutoFit/>
          </a:bodyPr>
          <a:lstStyle/>
          <a:p>
            <a:r>
              <a:rPr lang="es-ES" sz="3600" b="1" dirty="0">
                <a:solidFill>
                  <a:schemeClr val="bg1"/>
                </a:solidFill>
              </a:rPr>
              <a:t>Memorias DDR SDRAM</a:t>
            </a:r>
          </a:p>
          <a:p>
            <a:endParaRPr lang="es-ES" sz="2400" b="1" dirty="0">
              <a:solidFill>
                <a:schemeClr val="bg1"/>
              </a:solidFill>
            </a:endParaRPr>
          </a:p>
          <a:p>
            <a:pPr lvl="0" algn="just"/>
            <a:r>
              <a:rPr lang="es-ES" sz="2400" dirty="0">
                <a:solidFill>
                  <a:schemeClr val="bg1"/>
                </a:solidFill>
              </a:rPr>
              <a:t>Las memorias </a:t>
            </a:r>
            <a:r>
              <a:rPr lang="es-ES" sz="2400" b="1" dirty="0">
                <a:solidFill>
                  <a:schemeClr val="bg1"/>
                </a:solidFill>
              </a:rPr>
              <a:t>DDR SDRAM</a:t>
            </a:r>
            <a:r>
              <a:rPr lang="es-ES" sz="2400" dirty="0">
                <a:solidFill>
                  <a:schemeClr val="bg1"/>
                </a:solidFill>
              </a:rPr>
              <a:t> (</a:t>
            </a:r>
            <a:r>
              <a:rPr lang="es-ES" sz="2400" i="1" dirty="0">
                <a:solidFill>
                  <a:schemeClr val="bg1"/>
                </a:solidFill>
              </a:rPr>
              <a:t>Double Data Rate </a:t>
            </a:r>
            <a:r>
              <a:rPr lang="es-ES" sz="2400" i="1" dirty="0" err="1">
                <a:solidFill>
                  <a:schemeClr val="bg1"/>
                </a:solidFill>
              </a:rPr>
              <a:t>Synchronous</a:t>
            </a:r>
            <a:r>
              <a:rPr lang="es-ES" sz="2400" i="1" dirty="0">
                <a:solidFill>
                  <a:schemeClr val="bg1"/>
                </a:solidFill>
              </a:rPr>
              <a:t> Dynamic RAM</a:t>
            </a:r>
            <a:r>
              <a:rPr lang="es-ES" sz="2400" dirty="0">
                <a:solidFill>
                  <a:schemeClr val="bg1"/>
                </a:solidFill>
              </a:rPr>
              <a:t>) son un tipo de memoria SDRAM síncrona, permiten enviar </a:t>
            </a:r>
            <a:r>
              <a:rPr lang="es-ES" sz="2400" b="1" dirty="0">
                <a:solidFill>
                  <a:schemeClr val="bg1"/>
                </a:solidFill>
              </a:rPr>
              <a:t>hasta dos datos por ciclo de reloj, </a:t>
            </a:r>
            <a:r>
              <a:rPr lang="es-ES" sz="2400" dirty="0">
                <a:solidFill>
                  <a:schemeClr val="bg1"/>
                </a:solidFill>
              </a:rPr>
              <a:t>uno en el flanco de subida y otro en el de bajada de cada ciclo.</a:t>
            </a:r>
          </a:p>
          <a:p>
            <a:pPr lvl="0" algn="just"/>
            <a:endParaRPr lang="es-ES" sz="2400" b="1" dirty="0">
              <a:solidFill>
                <a:schemeClr val="bg1"/>
              </a:solidFill>
            </a:endParaRPr>
          </a:p>
          <a:p>
            <a:pPr lvl="0" algn="just"/>
            <a:r>
              <a:rPr lang="es-ES" sz="2400" dirty="0">
                <a:solidFill>
                  <a:schemeClr val="bg1"/>
                </a:solidFill>
              </a:rPr>
              <a:t>Podemos entender como una memoria SDR SDRAM con un multiplicador x2.</a:t>
            </a:r>
          </a:p>
          <a:p>
            <a:pPr lvl="0" algn="just"/>
            <a:endParaRPr lang="es-ES" sz="2400" dirty="0">
              <a:solidFill>
                <a:schemeClr val="bg1"/>
              </a:solidFill>
            </a:endParaRPr>
          </a:p>
          <a:p>
            <a:pPr lvl="0" algn="just"/>
            <a:r>
              <a:rPr lang="es-ES" sz="2400" dirty="0">
                <a:solidFill>
                  <a:schemeClr val="bg1"/>
                </a:solidFill>
              </a:rPr>
              <a:t>Con el paso del tiempo ha ido apareciendo mejoras en tamaño, ancho de banda y prestaciones</a:t>
            </a:r>
          </a:p>
        </p:txBody>
      </p:sp>
      <p:pic>
        <p:nvPicPr>
          <p:cNvPr id="10" name="Imagen 9" descr="Infografía memoria ram ddr ddr2 ddr3 ddr4 ddr5">
            <a:extLst>
              <a:ext uri="{FF2B5EF4-FFF2-40B4-BE49-F238E27FC236}">
                <a16:creationId xmlns:a16="http://schemas.microsoft.com/office/drawing/2014/main" id="{83598665-49F8-E25B-5246-9AF9A1CAB75F}"/>
              </a:ext>
            </a:extLst>
          </p:cNvPr>
          <p:cNvPicPr>
            <a:picLocks noChangeAspect="1"/>
          </p:cNvPicPr>
          <p:nvPr/>
        </p:nvPicPr>
        <p:blipFill>
          <a:blip r:embed="rId4"/>
          <a:stretch>
            <a:fillRect/>
          </a:stretch>
        </p:blipFill>
        <p:spPr>
          <a:xfrm>
            <a:off x="9956800" y="419100"/>
            <a:ext cx="6123214" cy="6858000"/>
          </a:xfrm>
          <a:prstGeom prst="rect">
            <a:avLst/>
          </a:prstGeom>
        </p:spPr>
      </p:pic>
      <p:pic>
        <p:nvPicPr>
          <p:cNvPr id="12" name="Imagen 11">
            <a:extLst>
              <a:ext uri="{FF2B5EF4-FFF2-40B4-BE49-F238E27FC236}">
                <a16:creationId xmlns:a16="http://schemas.microsoft.com/office/drawing/2014/main" id="{E7E763B0-3AC1-D16E-5DD3-7A25C20B01C5}"/>
              </a:ext>
            </a:extLst>
          </p:cNvPr>
          <p:cNvPicPr>
            <a:picLocks noChangeAspect="1"/>
          </p:cNvPicPr>
          <p:nvPr/>
        </p:nvPicPr>
        <p:blipFill>
          <a:blip r:embed="rId5"/>
          <a:stretch>
            <a:fillRect/>
          </a:stretch>
        </p:blipFill>
        <p:spPr>
          <a:xfrm>
            <a:off x="363148" y="5089981"/>
            <a:ext cx="9255905" cy="3773601"/>
          </a:xfrm>
          <a:prstGeom prst="rect">
            <a:avLst/>
          </a:prstGeom>
        </p:spPr>
      </p:pic>
    </p:spTree>
    <p:extLst>
      <p:ext uri="{BB962C8B-B14F-4D97-AF65-F5344CB8AC3E}">
        <p14:creationId xmlns:p14="http://schemas.microsoft.com/office/powerpoint/2010/main" val="101009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28D39-6017-79E9-C8E4-DB15B856080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35C40F2A-E8BD-4AEE-1E03-05ECA33AB6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6" name="CuadroTexto 5">
            <a:extLst>
              <a:ext uri="{FF2B5EF4-FFF2-40B4-BE49-F238E27FC236}">
                <a16:creationId xmlns:a16="http://schemas.microsoft.com/office/drawing/2014/main" id="{90EF8235-86CA-F5DB-8F95-B091CF25B66E}"/>
              </a:ext>
            </a:extLst>
          </p:cNvPr>
          <p:cNvSpPr txBox="1"/>
          <p:nvPr/>
        </p:nvSpPr>
        <p:spPr>
          <a:xfrm>
            <a:off x="279400" y="556755"/>
            <a:ext cx="11125200" cy="646331"/>
          </a:xfrm>
          <a:prstGeom prst="rect">
            <a:avLst/>
          </a:prstGeom>
          <a:noFill/>
        </p:spPr>
        <p:txBody>
          <a:bodyPr wrap="square">
            <a:spAutoFit/>
          </a:bodyPr>
          <a:lstStyle/>
          <a:p>
            <a:r>
              <a:rPr lang="es-ES" sz="3600" b="1" dirty="0">
                <a:solidFill>
                  <a:schemeClr val="bg1"/>
                </a:solidFill>
              </a:rPr>
              <a:t>Memorias SDR SDRAM vs DDR SDRAM vs QDR SRAM</a:t>
            </a:r>
          </a:p>
        </p:txBody>
      </p:sp>
      <p:pic>
        <p:nvPicPr>
          <p:cNvPr id="9" name="Imagen 8">
            <a:extLst>
              <a:ext uri="{FF2B5EF4-FFF2-40B4-BE49-F238E27FC236}">
                <a16:creationId xmlns:a16="http://schemas.microsoft.com/office/drawing/2014/main" id="{DB7B9499-7DA5-4A47-B8BE-1CC472486F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400" y="1576845"/>
            <a:ext cx="13677900" cy="7010400"/>
          </a:xfrm>
          <a:prstGeom prst="rect">
            <a:avLst/>
          </a:prstGeom>
        </p:spPr>
      </p:pic>
    </p:spTree>
    <p:extLst>
      <p:ext uri="{BB962C8B-B14F-4D97-AF65-F5344CB8AC3E}">
        <p14:creationId xmlns:p14="http://schemas.microsoft.com/office/powerpoint/2010/main" val="40458294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4E215-81C6-E2F9-C300-84D2411BF7F3}"/>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9E5EB38-6E33-CC23-EF33-725FE8BCFC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19F87C89-CAE1-3768-4A67-9EBE1564B1F4}"/>
              </a:ext>
            </a:extLst>
          </p:cNvPr>
          <p:cNvSpPr txBox="1"/>
          <p:nvPr/>
        </p:nvSpPr>
        <p:spPr>
          <a:xfrm>
            <a:off x="584200" y="1101553"/>
            <a:ext cx="14782800" cy="6801862"/>
          </a:xfrm>
          <a:prstGeom prst="rect">
            <a:avLst/>
          </a:prstGeom>
          <a:noFill/>
        </p:spPr>
        <p:txBody>
          <a:bodyPr wrap="square">
            <a:spAutoFit/>
          </a:bodyPr>
          <a:lstStyle/>
          <a:p>
            <a:r>
              <a:rPr lang="es-ES" sz="3600" b="1" dirty="0">
                <a:solidFill>
                  <a:schemeClr val="bg1"/>
                </a:solidFill>
              </a:rPr>
              <a:t>MT/S vs MHz</a:t>
            </a:r>
          </a:p>
          <a:p>
            <a:endParaRPr lang="es-ES" sz="2000" dirty="0">
              <a:solidFill>
                <a:schemeClr val="bg1"/>
              </a:solidFill>
            </a:endParaRPr>
          </a:p>
          <a:p>
            <a:r>
              <a:rPr lang="es-ES" sz="2400" dirty="0">
                <a:solidFill>
                  <a:schemeClr val="bg1"/>
                </a:solidFill>
              </a:rPr>
              <a:t>1 MHz = 1.000.000 de ciclos o vibraciones por segundo</a:t>
            </a:r>
          </a:p>
          <a:p>
            <a:pPr algn="just"/>
            <a:endParaRPr lang="es-ES" sz="2400" b="1" dirty="0">
              <a:solidFill>
                <a:schemeClr val="bg1"/>
              </a:solidFill>
            </a:endParaRPr>
          </a:p>
          <a:p>
            <a:pPr algn="just"/>
            <a:r>
              <a:rPr lang="es-ES" sz="2400" b="1" dirty="0">
                <a:solidFill>
                  <a:schemeClr val="bg1"/>
                </a:solidFill>
              </a:rPr>
              <a:t>MT/s</a:t>
            </a:r>
            <a:r>
              <a:rPr lang="es-ES" sz="2400" dirty="0">
                <a:solidFill>
                  <a:schemeClr val="bg1"/>
                </a:solidFill>
              </a:rPr>
              <a:t> significa mega (o millón) de transferencias por segundo (</a:t>
            </a:r>
            <a:r>
              <a:rPr lang="es-ES" sz="2400" i="1" dirty="0" err="1">
                <a:solidFill>
                  <a:schemeClr val="bg1"/>
                </a:solidFill>
              </a:rPr>
              <a:t>MegaTransfers</a:t>
            </a:r>
            <a:r>
              <a:rPr lang="es-ES" sz="2400" i="1" dirty="0">
                <a:solidFill>
                  <a:schemeClr val="bg1"/>
                </a:solidFill>
              </a:rPr>
              <a:t> per </a:t>
            </a:r>
            <a:r>
              <a:rPr lang="es-ES" sz="2400" i="1" dirty="0" err="1">
                <a:solidFill>
                  <a:schemeClr val="bg1"/>
                </a:solidFill>
              </a:rPr>
              <a:t>second</a:t>
            </a:r>
            <a:r>
              <a:rPr lang="es-ES" sz="2400" dirty="0">
                <a:solidFill>
                  <a:schemeClr val="bg1"/>
                </a:solidFill>
              </a:rPr>
              <a:t>). Es la unidad de medida que indica cuántas operaciones de transferencia de datos puede realizar la memoria RAM o un bus del sistema en un segundo. </a:t>
            </a:r>
          </a:p>
          <a:p>
            <a:pPr algn="just"/>
            <a:r>
              <a:rPr lang="es-ES" sz="2400" b="1" dirty="0">
                <a:solidFill>
                  <a:schemeClr val="bg1"/>
                </a:solidFill>
              </a:rPr>
              <a:t>¿Por qué es diferente de MHz?</a:t>
            </a:r>
          </a:p>
          <a:p>
            <a:pPr lvl="0" algn="just"/>
            <a:r>
              <a:rPr lang="es-ES" sz="2400" b="1" dirty="0">
                <a:solidFill>
                  <a:schemeClr val="bg1"/>
                </a:solidFill>
              </a:rPr>
              <a:t>MHz (Megahercios):</a:t>
            </a:r>
            <a:r>
              <a:rPr lang="es-ES" sz="2400" dirty="0">
                <a:solidFill>
                  <a:schemeClr val="bg1"/>
                </a:solidFill>
              </a:rPr>
              <a:t> Mide la frecuencia de reloj real (los ciclos por segundo de la señal).</a:t>
            </a:r>
          </a:p>
          <a:p>
            <a:pPr lvl="0" algn="just"/>
            <a:r>
              <a:rPr lang="es-ES" sz="2400" b="1" dirty="0">
                <a:solidFill>
                  <a:schemeClr val="bg1"/>
                </a:solidFill>
              </a:rPr>
              <a:t>MT/s:</a:t>
            </a:r>
            <a:r>
              <a:rPr lang="es-ES" sz="2400" dirty="0">
                <a:solidFill>
                  <a:schemeClr val="bg1"/>
                </a:solidFill>
              </a:rPr>
              <a:t> Mide la cantidad real de datos enviados. </a:t>
            </a:r>
          </a:p>
          <a:p>
            <a:pPr algn="just"/>
            <a:endParaRPr lang="es-ES" sz="2400" dirty="0">
              <a:solidFill>
                <a:schemeClr val="bg1"/>
              </a:solidFill>
            </a:endParaRPr>
          </a:p>
          <a:p>
            <a:pPr algn="just"/>
            <a:r>
              <a:rPr lang="es-ES" sz="2400" dirty="0">
                <a:solidFill>
                  <a:schemeClr val="bg1"/>
                </a:solidFill>
              </a:rPr>
              <a:t>Desde la llegada de la memoria </a:t>
            </a:r>
            <a:r>
              <a:rPr lang="es-ES" sz="2400" b="1" dirty="0">
                <a:solidFill>
                  <a:schemeClr val="bg1"/>
                </a:solidFill>
              </a:rPr>
              <a:t>DDR</a:t>
            </a:r>
            <a:r>
              <a:rPr lang="es-ES" sz="2400" dirty="0">
                <a:solidFill>
                  <a:schemeClr val="bg1"/>
                </a:solidFill>
              </a:rPr>
              <a:t> (</a:t>
            </a:r>
            <a:r>
              <a:rPr lang="es-ES" sz="2400" i="1" dirty="0">
                <a:solidFill>
                  <a:schemeClr val="bg1"/>
                </a:solidFill>
              </a:rPr>
              <a:t>Double Data Rate</a:t>
            </a:r>
            <a:r>
              <a:rPr lang="es-ES" sz="2400" dirty="0">
                <a:solidFill>
                  <a:schemeClr val="bg1"/>
                </a:solidFill>
              </a:rPr>
              <a:t> o doble velocidad de datos), el sistema envía información tanto en la cresta como en el valle de cada ciclo de reloj. Esto significa que </a:t>
            </a:r>
            <a:r>
              <a:rPr lang="es-ES" sz="2400" b="1" dirty="0">
                <a:solidFill>
                  <a:schemeClr val="bg1"/>
                </a:solidFill>
              </a:rPr>
              <a:t>duplica</a:t>
            </a:r>
            <a:r>
              <a:rPr lang="es-ES" sz="2400" dirty="0">
                <a:solidFill>
                  <a:schemeClr val="bg1"/>
                </a:solidFill>
              </a:rPr>
              <a:t> el número de transferencias por cada ciclo.</a:t>
            </a:r>
          </a:p>
          <a:p>
            <a:pPr algn="just"/>
            <a:endParaRPr lang="es-ES" sz="2400" dirty="0">
              <a:solidFill>
                <a:schemeClr val="bg1"/>
              </a:solidFill>
            </a:endParaRPr>
          </a:p>
          <a:p>
            <a:pPr lvl="0" algn="just"/>
            <a:r>
              <a:rPr lang="es-ES" sz="2400" dirty="0">
                <a:solidFill>
                  <a:schemeClr val="bg1"/>
                </a:solidFill>
              </a:rPr>
              <a:t>Una memoria anunciada como </a:t>
            </a:r>
            <a:r>
              <a:rPr lang="es-ES" sz="2400" b="1" dirty="0">
                <a:solidFill>
                  <a:schemeClr val="bg1"/>
                </a:solidFill>
              </a:rPr>
              <a:t>3200 MHz</a:t>
            </a:r>
            <a:r>
              <a:rPr lang="es-ES" sz="2400" dirty="0">
                <a:solidFill>
                  <a:schemeClr val="bg1"/>
                </a:solidFill>
              </a:rPr>
              <a:t> (en lenguaje comercial) funciona realmente a un reloj de </a:t>
            </a:r>
            <a:r>
              <a:rPr lang="es-ES" sz="2400" b="1" dirty="0">
                <a:solidFill>
                  <a:schemeClr val="bg1"/>
                </a:solidFill>
              </a:rPr>
              <a:t>1600 MHz</a:t>
            </a:r>
            <a:r>
              <a:rPr lang="es-ES" sz="2400" dirty="0">
                <a:solidFill>
                  <a:schemeClr val="bg1"/>
                </a:solidFill>
              </a:rPr>
              <a:t>, pero realiza </a:t>
            </a:r>
            <a:r>
              <a:rPr lang="es-ES" sz="2400" b="1" dirty="0">
                <a:solidFill>
                  <a:schemeClr val="bg1"/>
                </a:solidFill>
              </a:rPr>
              <a:t>3200 MT/s</a:t>
            </a:r>
            <a:r>
              <a:rPr lang="es-ES" sz="2400" dirty="0">
                <a:solidFill>
                  <a:schemeClr val="bg1"/>
                </a:solidFill>
              </a:rPr>
              <a:t> de velocidad efectiva. </a:t>
            </a:r>
          </a:p>
          <a:p>
            <a:pPr lvl="0" algn="just"/>
            <a:endParaRPr lang="es-ES" sz="2400" dirty="0">
              <a:solidFill>
                <a:schemeClr val="bg1"/>
              </a:solidFill>
            </a:endParaRPr>
          </a:p>
        </p:txBody>
      </p:sp>
    </p:spTree>
    <p:extLst>
      <p:ext uri="{BB962C8B-B14F-4D97-AF65-F5344CB8AC3E}">
        <p14:creationId xmlns:p14="http://schemas.microsoft.com/office/powerpoint/2010/main" val="27150909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pic>
        <p:nvPicPr>
          <p:cNvPr id="4" name="Imagen 3">
            <a:extLst>
              <a:ext uri="{FF2B5EF4-FFF2-40B4-BE49-F238E27FC236}">
                <a16:creationId xmlns:a16="http://schemas.microsoft.com/office/drawing/2014/main" id="{60D0401E-D7BC-491B-F7AE-FB880DD42C95}"/>
              </a:ext>
            </a:extLst>
          </p:cNvPr>
          <p:cNvPicPr>
            <a:picLocks noChangeAspect="1"/>
          </p:cNvPicPr>
          <p:nvPr/>
        </p:nvPicPr>
        <p:blipFill>
          <a:blip r:embed="rId3"/>
          <a:stretch>
            <a:fillRect/>
          </a:stretch>
        </p:blipFill>
        <p:spPr>
          <a:xfrm>
            <a:off x="8509000" y="1752600"/>
            <a:ext cx="6477000" cy="304053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9628B-D96F-865A-474B-07255FE81B12}"/>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F71D68C7-73AD-738E-88B0-B2F2EA58F7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A5088974-AF4B-1928-BEF6-A5651CBCCED3}"/>
              </a:ext>
            </a:extLst>
          </p:cNvPr>
          <p:cNvSpPr txBox="1"/>
          <p:nvPr/>
        </p:nvSpPr>
        <p:spPr>
          <a:xfrm>
            <a:off x="584200" y="1101553"/>
            <a:ext cx="14782800" cy="5386090"/>
          </a:xfrm>
          <a:prstGeom prst="rect">
            <a:avLst/>
          </a:prstGeom>
          <a:noFill/>
        </p:spPr>
        <p:txBody>
          <a:bodyPr wrap="square">
            <a:spAutoFit/>
          </a:bodyPr>
          <a:lstStyle/>
          <a:p>
            <a:r>
              <a:rPr lang="es-ES" sz="3600" b="1" dirty="0">
                <a:solidFill>
                  <a:schemeClr val="bg1"/>
                </a:solidFill>
              </a:rPr>
              <a:t>Memorias </a:t>
            </a:r>
            <a:r>
              <a:rPr lang="es-ES" sz="3600" b="1" dirty="0" err="1">
                <a:solidFill>
                  <a:schemeClr val="bg1"/>
                </a:solidFill>
              </a:rPr>
              <a:t>xPROM</a:t>
            </a:r>
            <a:endParaRPr lang="es-ES" sz="3600" b="1" dirty="0">
              <a:solidFill>
                <a:schemeClr val="bg1"/>
              </a:solidFill>
            </a:endParaRPr>
          </a:p>
          <a:p>
            <a:endParaRPr lang="es-ES" sz="2000" dirty="0">
              <a:solidFill>
                <a:schemeClr val="bg1"/>
              </a:solidFill>
            </a:endParaRPr>
          </a:p>
          <a:p>
            <a:pPr algn="just"/>
            <a:r>
              <a:rPr lang="es-ES" sz="2400" dirty="0">
                <a:solidFill>
                  <a:schemeClr val="bg1"/>
                </a:solidFill>
              </a:rPr>
              <a:t>Las memorias ROM (Read </a:t>
            </a:r>
            <a:r>
              <a:rPr lang="es-ES" sz="2400" dirty="0" err="1">
                <a:solidFill>
                  <a:schemeClr val="bg1"/>
                </a:solidFill>
              </a:rPr>
              <a:t>Only</a:t>
            </a:r>
            <a:r>
              <a:rPr lang="es-ES" sz="2400" dirty="0">
                <a:solidFill>
                  <a:schemeClr val="bg1"/>
                </a:solidFill>
              </a:rPr>
              <a:t> Memory) son memorias de solo lectura. En un principio eran creadas con semiconductores, permite el acceso directo a cualquier posición, al igual que las RAM. Hoy día son modificables  y su nombre es un residuo histórico. La principal diferencia es que NO son volátiles. Su principal uso es alojar software como el de arranque (</a:t>
            </a:r>
            <a:r>
              <a:rPr lang="es-ES" sz="2400" dirty="0" err="1">
                <a:solidFill>
                  <a:schemeClr val="bg1"/>
                </a:solidFill>
              </a:rPr>
              <a:t>boot</a:t>
            </a:r>
            <a:r>
              <a:rPr lang="es-ES" sz="2400" dirty="0">
                <a:solidFill>
                  <a:schemeClr val="bg1"/>
                </a:solidFill>
              </a:rPr>
              <a:t>).</a:t>
            </a:r>
          </a:p>
          <a:p>
            <a:pPr algn="just"/>
            <a:r>
              <a:rPr lang="es-ES" sz="2400" dirty="0">
                <a:solidFill>
                  <a:schemeClr val="bg1"/>
                </a:solidFill>
              </a:rPr>
              <a:t>Desde el punto de vista hardware existen distintos tipos de ROM:</a:t>
            </a:r>
          </a:p>
          <a:p>
            <a:pPr marL="342900" indent="-342900" algn="just">
              <a:buFont typeface="Arial" panose="020B0604020202020204" pitchFamily="34" charset="0"/>
              <a:buChar char="•"/>
            </a:pPr>
            <a:r>
              <a:rPr lang="es-ES" sz="2400" dirty="0">
                <a:solidFill>
                  <a:schemeClr val="bg1"/>
                </a:solidFill>
              </a:rPr>
              <a:t>Memoria PROM (Memoria de solo lectura programable): ROM de una sola grabación.</a:t>
            </a:r>
          </a:p>
          <a:p>
            <a:pPr marL="342900" indent="-342900" algn="just">
              <a:buFont typeface="Arial" panose="020B0604020202020204" pitchFamily="34" charset="0"/>
              <a:buChar char="•"/>
            </a:pPr>
            <a:r>
              <a:rPr lang="es-ES" sz="2400" dirty="0">
                <a:solidFill>
                  <a:schemeClr val="bg1"/>
                </a:solidFill>
              </a:rPr>
              <a:t>Memoria EPROM (Memoria de solo lectura programable y borrable): Grabar/borrar contenido cuantas veces se quiera. Necesario hardware especial. Se debe modificar toda la memoria entera.</a:t>
            </a:r>
          </a:p>
          <a:p>
            <a:pPr marL="342900" indent="-342900" algn="just">
              <a:buFont typeface="Arial" panose="020B0604020202020204" pitchFamily="34" charset="0"/>
              <a:buChar char="•"/>
            </a:pPr>
            <a:r>
              <a:rPr lang="es-ES" sz="2400" dirty="0">
                <a:solidFill>
                  <a:schemeClr val="bg1"/>
                </a:solidFill>
              </a:rPr>
              <a:t>Memoria EEPROM (Memoria de solo lectura programable electrónicamente): Modificar cualquier celda independiente, las veces que se requiera.</a:t>
            </a:r>
          </a:p>
          <a:p>
            <a:pPr marL="342900" indent="-342900" algn="just">
              <a:buFont typeface="Arial" panose="020B0604020202020204" pitchFamily="34" charset="0"/>
              <a:buChar char="•"/>
            </a:pPr>
            <a:r>
              <a:rPr lang="es-ES" sz="2400" dirty="0">
                <a:solidFill>
                  <a:schemeClr val="bg1"/>
                </a:solidFill>
              </a:rPr>
              <a:t>Memoria Flash: ROM programable por software. Actualmente se emplea en la BIOS de tarjetas gráficas, placas base, etc.</a:t>
            </a:r>
          </a:p>
        </p:txBody>
      </p:sp>
    </p:spTree>
    <p:extLst>
      <p:ext uri="{BB962C8B-B14F-4D97-AF65-F5344CB8AC3E}">
        <p14:creationId xmlns:p14="http://schemas.microsoft.com/office/powerpoint/2010/main" val="1957244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802F6-C489-1FB5-0F4D-D2CAA228F0A1}"/>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939B1260-7E22-0921-B577-BBF7E8FF5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B0490D59-5E06-4E95-C8E5-103CC7AC4929}"/>
              </a:ext>
            </a:extLst>
          </p:cNvPr>
          <p:cNvSpPr txBox="1"/>
          <p:nvPr/>
        </p:nvSpPr>
        <p:spPr>
          <a:xfrm>
            <a:off x="584200" y="1101553"/>
            <a:ext cx="14782800" cy="7232749"/>
          </a:xfrm>
          <a:prstGeom prst="rect">
            <a:avLst/>
          </a:prstGeom>
          <a:noFill/>
        </p:spPr>
        <p:txBody>
          <a:bodyPr wrap="square">
            <a:spAutoFit/>
          </a:bodyPr>
          <a:lstStyle/>
          <a:p>
            <a:r>
              <a:rPr lang="es-ES" sz="3600" b="1" dirty="0">
                <a:solidFill>
                  <a:schemeClr val="bg1"/>
                </a:solidFill>
              </a:rPr>
              <a:t>Memorias Cachés</a:t>
            </a:r>
          </a:p>
          <a:p>
            <a:endParaRPr lang="es-ES" sz="2000" dirty="0">
              <a:solidFill>
                <a:schemeClr val="bg1"/>
              </a:solidFill>
            </a:endParaRPr>
          </a:p>
          <a:p>
            <a:pPr algn="just"/>
            <a:r>
              <a:rPr lang="es-ES" sz="2400" dirty="0">
                <a:solidFill>
                  <a:schemeClr val="bg1"/>
                </a:solidFill>
              </a:rPr>
              <a:t>Memorias construidas con transistores SRAM en lugar de condensadores (DRAM). Acceso mucho más rápido. Generalmente ubicadas en el mismo procesador, por lo que su principal inconveniente es el espacio físico, lo que limita su tamaño. Se miden en </a:t>
            </a:r>
            <a:r>
              <a:rPr lang="es-ES" sz="2400" dirty="0" err="1">
                <a:solidFill>
                  <a:schemeClr val="bg1"/>
                </a:solidFill>
              </a:rPr>
              <a:t>MBytes</a:t>
            </a:r>
            <a:r>
              <a:rPr lang="es-ES" sz="2400" dirty="0">
                <a:solidFill>
                  <a:schemeClr val="bg1"/>
                </a:solidFill>
              </a:rPr>
              <a:t> en lugar de </a:t>
            </a:r>
            <a:r>
              <a:rPr lang="es-ES" sz="2400" dirty="0" err="1">
                <a:solidFill>
                  <a:schemeClr val="bg1"/>
                </a:solidFill>
              </a:rPr>
              <a:t>Gbytes</a:t>
            </a:r>
            <a:r>
              <a:rPr lang="es-ES" sz="2400" dirty="0">
                <a:solidFill>
                  <a:schemeClr val="bg1"/>
                </a:solidFill>
              </a:rPr>
              <a:t> como las </a:t>
            </a:r>
            <a:r>
              <a:rPr lang="es-ES" sz="2400" dirty="0" err="1">
                <a:solidFill>
                  <a:schemeClr val="bg1"/>
                </a:solidFill>
              </a:rPr>
              <a:t>DDR’s</a:t>
            </a:r>
            <a:r>
              <a:rPr lang="es-ES" sz="2400" dirty="0">
                <a:solidFill>
                  <a:schemeClr val="bg1"/>
                </a:solidFill>
              </a:rPr>
              <a:t>.</a:t>
            </a:r>
          </a:p>
          <a:p>
            <a:pPr algn="just"/>
            <a:endParaRPr lang="es-ES" sz="2400" dirty="0">
              <a:solidFill>
                <a:schemeClr val="bg1"/>
              </a:solidFill>
            </a:endParaRPr>
          </a:p>
          <a:p>
            <a:pPr algn="just"/>
            <a:r>
              <a:rPr lang="es-ES" sz="2400" dirty="0">
                <a:solidFill>
                  <a:schemeClr val="bg1"/>
                </a:solidFill>
              </a:rPr>
              <a:t>Niveles de caché</a:t>
            </a:r>
          </a:p>
          <a:p>
            <a:pPr algn="just"/>
            <a:r>
              <a:rPr lang="es-ES" sz="2400" dirty="0">
                <a:solidFill>
                  <a:schemeClr val="bg1"/>
                </a:solidFill>
              </a:rPr>
              <a:t>Existen 3 niveles de memoria caché, dependiendo de la cercanía a procesador, a más cercanía más rápida y pequeña.</a:t>
            </a:r>
          </a:p>
          <a:p>
            <a:pPr algn="just"/>
            <a:endParaRPr lang="es-ES" sz="2400" dirty="0">
              <a:solidFill>
                <a:schemeClr val="bg1"/>
              </a:solidFill>
            </a:endParaRPr>
          </a:p>
          <a:p>
            <a:pPr algn="just"/>
            <a:r>
              <a:rPr lang="es-ES" sz="2400" dirty="0">
                <a:solidFill>
                  <a:schemeClr val="bg1"/>
                </a:solidFill>
              </a:rPr>
              <a:t>Caché de nivel 1 o caché L1: la de menor capacidad y la más rápida, ubicada en el núcleo del procesador con un tamaño estándar por núcleo que suele oscilar entre los 32 KB y los 128 KB. Se divide en dos tipos: L1D (datos) y L1I (instrucciones)</a:t>
            </a:r>
          </a:p>
          <a:p>
            <a:pPr algn="just"/>
            <a:endParaRPr lang="es-ES" sz="2400" dirty="0">
              <a:solidFill>
                <a:schemeClr val="bg1"/>
              </a:solidFill>
            </a:endParaRPr>
          </a:p>
          <a:p>
            <a:pPr algn="just"/>
            <a:r>
              <a:rPr lang="es-ES" sz="2400" dirty="0">
                <a:solidFill>
                  <a:schemeClr val="bg1"/>
                </a:solidFill>
              </a:rPr>
              <a:t>Caché de nivel 2 o caché L2: más lenta que L1, ubicada en el procesador pero fuera del núcleo. Almacena datos frecuentes para evitar acudir a la RAM. Su tamaño oscila habitualmente entre 512 KB y 2 MB por núcleo.</a:t>
            </a:r>
          </a:p>
          <a:p>
            <a:pPr algn="just"/>
            <a:endParaRPr lang="es-ES" sz="2400" dirty="0">
              <a:solidFill>
                <a:schemeClr val="bg1"/>
              </a:solidFill>
            </a:endParaRPr>
          </a:p>
          <a:p>
            <a:pPr algn="just"/>
            <a:r>
              <a:rPr lang="es-ES" sz="2400" dirty="0">
                <a:solidFill>
                  <a:schemeClr val="bg1"/>
                </a:solidFill>
              </a:rPr>
              <a:t>Caché de nivel 3 o caché L3: mayor tamaño y más lenta que L2, ubicada fuera del procesador. Compartida por los núcleos del procesador. </a:t>
            </a:r>
            <a:r>
              <a:rPr lang="es-ES" sz="2400" dirty="0" err="1">
                <a:solidFill>
                  <a:schemeClr val="bg1"/>
                </a:solidFill>
              </a:rPr>
              <a:t>Actua</a:t>
            </a:r>
            <a:r>
              <a:rPr lang="es-ES" sz="2400" dirty="0">
                <a:solidFill>
                  <a:schemeClr val="bg1"/>
                </a:solidFill>
              </a:rPr>
              <a:t> a modo de buffer entre la memoria principal y la caché L2..</a:t>
            </a:r>
          </a:p>
          <a:p>
            <a:pPr algn="just"/>
            <a:endParaRPr lang="es-ES" sz="2400" dirty="0">
              <a:solidFill>
                <a:schemeClr val="bg1"/>
              </a:solidFill>
            </a:endParaRPr>
          </a:p>
        </p:txBody>
      </p:sp>
    </p:spTree>
    <p:extLst>
      <p:ext uri="{BB962C8B-B14F-4D97-AF65-F5344CB8AC3E}">
        <p14:creationId xmlns:p14="http://schemas.microsoft.com/office/powerpoint/2010/main" val="3249547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7FFB1-ACE2-C40C-C2F6-719CA99C85F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4D1D4CF-8DF2-B6DE-39D9-060E10315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pic>
        <p:nvPicPr>
          <p:cNvPr id="4" name="Imagen 3">
            <a:extLst>
              <a:ext uri="{FF2B5EF4-FFF2-40B4-BE49-F238E27FC236}">
                <a16:creationId xmlns:a16="http://schemas.microsoft.com/office/drawing/2014/main" id="{FE354EC5-9E4A-9CAA-D322-5B341C10AC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5006" y="304800"/>
            <a:ext cx="9805988" cy="8184662"/>
          </a:xfrm>
          <a:prstGeom prst="rect">
            <a:avLst/>
          </a:prstGeom>
        </p:spPr>
      </p:pic>
    </p:spTree>
    <p:extLst>
      <p:ext uri="{BB962C8B-B14F-4D97-AF65-F5344CB8AC3E}">
        <p14:creationId xmlns:p14="http://schemas.microsoft.com/office/powerpoint/2010/main" val="2956808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E9066-39D0-4939-D826-BC870F91D26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2F7316B-E504-F933-E835-C0530DBAA3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08ACB5E9-B618-6E5E-EC37-8F031A9693C0}"/>
              </a:ext>
            </a:extLst>
          </p:cNvPr>
          <p:cNvSpPr txBox="1"/>
          <p:nvPr/>
        </p:nvSpPr>
        <p:spPr>
          <a:xfrm>
            <a:off x="889000" y="533400"/>
            <a:ext cx="14478000" cy="7971413"/>
          </a:xfrm>
          <a:prstGeom prst="rect">
            <a:avLst/>
          </a:prstGeom>
          <a:noFill/>
        </p:spPr>
        <p:txBody>
          <a:bodyPr wrap="square">
            <a:spAutoFit/>
          </a:bodyPr>
          <a:lstStyle/>
          <a:p>
            <a:r>
              <a:rPr lang="es-ES" sz="3200" dirty="0">
                <a:solidFill>
                  <a:schemeClr val="bg1"/>
                </a:solidFill>
              </a:rPr>
              <a:t>Resumen: Importancia de la Memoria en el Rendimiento del Sistema</a:t>
            </a:r>
          </a:p>
          <a:p>
            <a:r>
              <a:rPr lang="es-ES" sz="2400" dirty="0">
                <a:solidFill>
                  <a:schemeClr val="bg1"/>
                </a:solidFill>
              </a:rPr>
              <a:t>El rendimiento general de un ordenador depende en gran medida de una correcta elección y gestión de su jerarquía de memoria. Los factores determinantes son: </a:t>
            </a:r>
          </a:p>
          <a:p>
            <a:pPr marL="342900" indent="-342900">
              <a:buFont typeface="Arial" panose="020B0604020202020204" pitchFamily="34" charset="0"/>
              <a:buChar char="•"/>
            </a:pPr>
            <a:r>
              <a:rPr lang="es-ES" sz="2400" dirty="0">
                <a:solidFill>
                  <a:schemeClr val="bg1"/>
                </a:solidFill>
              </a:rPr>
              <a:t>El papel de la Memoria Caché:</a:t>
            </a:r>
          </a:p>
          <a:p>
            <a:pPr marL="800100" lvl="1" indent="-342900">
              <a:buFont typeface="Arial" panose="020B0604020202020204" pitchFamily="34" charset="0"/>
              <a:buChar char="•"/>
            </a:pPr>
            <a:r>
              <a:rPr lang="es-ES" sz="2400" dirty="0">
                <a:solidFill>
                  <a:schemeClr val="bg1"/>
                </a:solidFill>
              </a:rPr>
              <a:t>Al ser la memoria más rápida y cercana al procesador, se encarga de almacenar los cálculos y tareas que se están ejecutando en tiempo real (no las aplicaciones completas). </a:t>
            </a:r>
          </a:p>
          <a:p>
            <a:pPr marL="800100" lvl="1" indent="-342900">
              <a:buFont typeface="Arial" panose="020B0604020202020204" pitchFamily="34" charset="0"/>
              <a:buChar char="•"/>
            </a:pPr>
            <a:r>
              <a:rPr lang="es-ES" sz="2400" dirty="0">
                <a:solidFill>
                  <a:schemeClr val="bg1"/>
                </a:solidFill>
              </a:rPr>
              <a:t>Una mayor cantidad de caché integrada en los núcleos incrementa notablemente el rendimiento computacional del procesador. </a:t>
            </a:r>
          </a:p>
          <a:p>
            <a:pPr marL="342900" indent="-342900">
              <a:buFont typeface="Arial" panose="020B0604020202020204" pitchFamily="34" charset="0"/>
              <a:buChar char="•"/>
            </a:pPr>
            <a:r>
              <a:rPr lang="es-ES" sz="2400" dirty="0">
                <a:solidFill>
                  <a:schemeClr val="bg1"/>
                </a:solidFill>
              </a:rPr>
              <a:t>El papel de la Memoria RAM (DRAM):</a:t>
            </a:r>
          </a:p>
          <a:p>
            <a:pPr marL="800100" lvl="1" indent="-342900">
              <a:buFont typeface="Arial" panose="020B0604020202020204" pitchFamily="34" charset="0"/>
              <a:buChar char="•"/>
            </a:pPr>
            <a:r>
              <a:rPr lang="es-ES" sz="2400" dirty="0">
                <a:solidFill>
                  <a:schemeClr val="bg1"/>
                </a:solidFill>
              </a:rPr>
              <a:t>Su capacidad determina directamente el número de aplicaciones de software que se pueden ejecutar de forma simultánea. </a:t>
            </a:r>
          </a:p>
          <a:p>
            <a:pPr marL="800100" lvl="1" indent="-342900">
              <a:buFont typeface="Arial" panose="020B0604020202020204" pitchFamily="34" charset="0"/>
              <a:buChar char="•"/>
            </a:pPr>
            <a:r>
              <a:rPr lang="es-ES" sz="2400" dirty="0">
                <a:solidFill>
                  <a:schemeClr val="bg1"/>
                </a:solidFill>
              </a:rPr>
              <a:t>Ofrece un equilibrio ideal al proporcionar mayor espacio que la caché y un acceso mucho más rápido que los discos de almacenamiento externo. </a:t>
            </a:r>
          </a:p>
          <a:p>
            <a:pPr marL="342900" indent="-342900">
              <a:buFont typeface="Arial" panose="020B0604020202020204" pitchFamily="34" charset="0"/>
              <a:buChar char="•"/>
            </a:pPr>
            <a:r>
              <a:rPr lang="es-ES" sz="2400" dirty="0">
                <a:solidFill>
                  <a:schemeClr val="bg1"/>
                </a:solidFill>
              </a:rPr>
              <a:t>La importancia del Ancho de Banda:</a:t>
            </a:r>
          </a:p>
          <a:p>
            <a:pPr marL="800100" lvl="1" indent="-342900">
              <a:buFont typeface="Arial" panose="020B0604020202020204" pitchFamily="34" charset="0"/>
              <a:buChar char="•"/>
            </a:pPr>
            <a:r>
              <a:rPr lang="es-ES" sz="2400" dirty="0">
                <a:solidFill>
                  <a:schemeClr val="bg1"/>
                </a:solidFill>
              </a:rPr>
              <a:t>Define la tasa de transferencia de datos entre la memoria RAM y el procesador. </a:t>
            </a:r>
          </a:p>
          <a:p>
            <a:pPr marL="800100" lvl="1" indent="-342900">
              <a:buFont typeface="Arial" panose="020B0604020202020204" pitchFamily="34" charset="0"/>
              <a:buChar char="•"/>
            </a:pPr>
            <a:r>
              <a:rPr lang="es-ES" sz="2400" dirty="0">
                <a:solidFill>
                  <a:schemeClr val="bg1"/>
                </a:solidFill>
              </a:rPr>
              <a:t>Una vez cubierta la capacidad necesaria para las tareas del usuario, es el parámetro clave para evitar cuellos de botella en la comunicación de datos. </a:t>
            </a:r>
          </a:p>
          <a:p>
            <a:r>
              <a:rPr lang="es-ES" sz="2400" dirty="0">
                <a:solidFill>
                  <a:schemeClr val="bg1"/>
                </a:solidFill>
              </a:rPr>
              <a:t>En resumen:</a:t>
            </a:r>
          </a:p>
          <a:p>
            <a:r>
              <a:rPr lang="es-ES" sz="2400" dirty="0">
                <a:solidFill>
                  <a:schemeClr val="bg1"/>
                </a:solidFill>
              </a:rPr>
              <a:t>Caché: Aumenta el cálculo computacional. </a:t>
            </a:r>
          </a:p>
          <a:p>
            <a:r>
              <a:rPr lang="es-ES" sz="2400" dirty="0">
                <a:solidFill>
                  <a:schemeClr val="bg1"/>
                </a:solidFill>
              </a:rPr>
              <a:t>Capacidad de la RAM: Permite la multitarea (más aplicaciones simultáneas). </a:t>
            </a:r>
          </a:p>
          <a:p>
            <a:r>
              <a:rPr lang="es-ES" sz="2400" dirty="0">
                <a:solidFill>
                  <a:schemeClr val="bg1"/>
                </a:solidFill>
              </a:rPr>
              <a:t>Ancho de banda: Maximiza la velocidad de transferencia entre procesador y memoria. </a:t>
            </a:r>
          </a:p>
        </p:txBody>
      </p:sp>
    </p:spTree>
    <p:extLst>
      <p:ext uri="{BB962C8B-B14F-4D97-AF65-F5344CB8AC3E}">
        <p14:creationId xmlns:p14="http://schemas.microsoft.com/office/powerpoint/2010/main" val="13310714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C5445-BA1E-DDDA-3123-1EFF288E824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B454094E-DDE3-1A7C-CE72-EC1B3637E7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pic>
        <p:nvPicPr>
          <p:cNvPr id="4" name="Imagen 3">
            <a:extLst>
              <a:ext uri="{FF2B5EF4-FFF2-40B4-BE49-F238E27FC236}">
                <a16:creationId xmlns:a16="http://schemas.microsoft.com/office/drawing/2014/main" id="{D6A73F40-EF75-02AF-FE73-080CDBE70A8D}"/>
              </a:ext>
            </a:extLst>
          </p:cNvPr>
          <p:cNvPicPr>
            <a:picLocks noChangeAspect="1"/>
          </p:cNvPicPr>
          <p:nvPr/>
        </p:nvPicPr>
        <p:blipFill>
          <a:blip r:embed="rId4"/>
          <a:stretch>
            <a:fillRect/>
          </a:stretch>
        </p:blipFill>
        <p:spPr>
          <a:xfrm>
            <a:off x="2221953" y="1472371"/>
            <a:ext cx="11812093" cy="7229475"/>
          </a:xfrm>
          <a:prstGeom prst="rect">
            <a:avLst/>
          </a:prstGeom>
        </p:spPr>
      </p:pic>
      <p:sp>
        <p:nvSpPr>
          <p:cNvPr id="6" name="CuadroTexto 5">
            <a:extLst>
              <a:ext uri="{FF2B5EF4-FFF2-40B4-BE49-F238E27FC236}">
                <a16:creationId xmlns:a16="http://schemas.microsoft.com/office/drawing/2014/main" id="{4546F4DA-E491-435E-988D-5A9C354E7F6A}"/>
              </a:ext>
            </a:extLst>
          </p:cNvPr>
          <p:cNvSpPr txBox="1"/>
          <p:nvPr/>
        </p:nvSpPr>
        <p:spPr>
          <a:xfrm>
            <a:off x="584200" y="399806"/>
            <a:ext cx="8109784" cy="707886"/>
          </a:xfrm>
          <a:prstGeom prst="rect">
            <a:avLst/>
          </a:prstGeom>
          <a:noFill/>
        </p:spPr>
        <p:txBody>
          <a:bodyPr wrap="none" rtlCol="0">
            <a:spAutoFit/>
          </a:bodyPr>
          <a:lstStyle/>
          <a:p>
            <a:r>
              <a:rPr lang="es-ES" sz="4000" dirty="0">
                <a:solidFill>
                  <a:schemeClr val="bg1"/>
                </a:solidFill>
              </a:rPr>
              <a:t>Relación velocidad - capacidad - coste</a:t>
            </a:r>
          </a:p>
        </p:txBody>
      </p:sp>
    </p:spTree>
    <p:extLst>
      <p:ext uri="{BB962C8B-B14F-4D97-AF65-F5344CB8AC3E}">
        <p14:creationId xmlns:p14="http://schemas.microsoft.com/office/powerpoint/2010/main" val="1138442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ECF5F-A940-B133-E0FF-42198A34D0C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125F17F9-32D6-B18B-0885-A7448A3691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6" name="CuadroTexto 5">
            <a:extLst>
              <a:ext uri="{FF2B5EF4-FFF2-40B4-BE49-F238E27FC236}">
                <a16:creationId xmlns:a16="http://schemas.microsoft.com/office/drawing/2014/main" id="{33E638F8-CC7F-AEAB-5F2A-F995CAA124A9}"/>
              </a:ext>
            </a:extLst>
          </p:cNvPr>
          <p:cNvSpPr txBox="1"/>
          <p:nvPr/>
        </p:nvSpPr>
        <p:spPr>
          <a:xfrm>
            <a:off x="584200" y="399806"/>
            <a:ext cx="3945888" cy="707886"/>
          </a:xfrm>
          <a:prstGeom prst="rect">
            <a:avLst/>
          </a:prstGeom>
          <a:noFill/>
        </p:spPr>
        <p:txBody>
          <a:bodyPr wrap="none" rtlCol="0">
            <a:spAutoFit/>
          </a:bodyPr>
          <a:lstStyle/>
          <a:p>
            <a:r>
              <a:rPr lang="es-ES" sz="4000" dirty="0">
                <a:solidFill>
                  <a:schemeClr val="bg1"/>
                </a:solidFill>
              </a:rPr>
              <a:t>Interfaces IO/OUT</a:t>
            </a:r>
          </a:p>
        </p:txBody>
      </p:sp>
      <p:sp>
        <p:nvSpPr>
          <p:cNvPr id="5" name="CuadroTexto 4">
            <a:extLst>
              <a:ext uri="{FF2B5EF4-FFF2-40B4-BE49-F238E27FC236}">
                <a16:creationId xmlns:a16="http://schemas.microsoft.com/office/drawing/2014/main" id="{F2924C11-6AD8-013A-0872-20F8F9317A0A}"/>
              </a:ext>
            </a:extLst>
          </p:cNvPr>
          <p:cNvSpPr txBox="1"/>
          <p:nvPr/>
        </p:nvSpPr>
        <p:spPr>
          <a:xfrm>
            <a:off x="584200" y="1219200"/>
            <a:ext cx="14478000" cy="830997"/>
          </a:xfrm>
          <a:prstGeom prst="rect">
            <a:avLst/>
          </a:prstGeom>
          <a:noFill/>
        </p:spPr>
        <p:txBody>
          <a:bodyPr wrap="square">
            <a:spAutoFit/>
          </a:bodyPr>
          <a:lstStyle/>
          <a:p>
            <a:r>
              <a:rPr lang="es-ES" sz="2400" dirty="0">
                <a:solidFill>
                  <a:schemeClr val="bg1"/>
                </a:solidFill>
              </a:rPr>
              <a:t>Para que se de una interacción entre el mundo y el dispositivo, tal y como se define en el diseño de </a:t>
            </a:r>
            <a:r>
              <a:rPr lang="es-ES" sz="2400" dirty="0" err="1">
                <a:solidFill>
                  <a:schemeClr val="bg1"/>
                </a:solidFill>
              </a:rPr>
              <a:t>Von</a:t>
            </a:r>
            <a:r>
              <a:rPr lang="es-ES" sz="2400" dirty="0">
                <a:solidFill>
                  <a:schemeClr val="bg1"/>
                </a:solidFill>
              </a:rPr>
              <a:t> Neumann, se necesitan dispositivos de entrada y salida.</a:t>
            </a:r>
          </a:p>
        </p:txBody>
      </p:sp>
      <p:pic>
        <p:nvPicPr>
          <p:cNvPr id="7" name="Imagen 6">
            <a:extLst>
              <a:ext uri="{FF2B5EF4-FFF2-40B4-BE49-F238E27FC236}">
                <a16:creationId xmlns:a16="http://schemas.microsoft.com/office/drawing/2014/main" id="{829E1F7C-01EA-4AA7-3F5B-BE4C5046EA84}"/>
              </a:ext>
            </a:extLst>
          </p:cNvPr>
          <p:cNvPicPr>
            <a:picLocks noChangeAspect="1"/>
          </p:cNvPicPr>
          <p:nvPr/>
        </p:nvPicPr>
        <p:blipFill>
          <a:blip r:embed="rId4"/>
          <a:stretch>
            <a:fillRect/>
          </a:stretch>
        </p:blipFill>
        <p:spPr>
          <a:xfrm>
            <a:off x="5994400" y="2050197"/>
            <a:ext cx="3143250" cy="2247900"/>
          </a:xfrm>
          <a:prstGeom prst="rect">
            <a:avLst/>
          </a:prstGeom>
        </p:spPr>
      </p:pic>
      <p:sp>
        <p:nvSpPr>
          <p:cNvPr id="9" name="CuadroTexto 8">
            <a:extLst>
              <a:ext uri="{FF2B5EF4-FFF2-40B4-BE49-F238E27FC236}">
                <a16:creationId xmlns:a16="http://schemas.microsoft.com/office/drawing/2014/main" id="{0A1FBA3C-8A4C-18C7-4E26-49321798B9F1}"/>
              </a:ext>
            </a:extLst>
          </p:cNvPr>
          <p:cNvSpPr txBox="1"/>
          <p:nvPr/>
        </p:nvSpPr>
        <p:spPr>
          <a:xfrm>
            <a:off x="585808" y="4571035"/>
            <a:ext cx="14478000" cy="2677656"/>
          </a:xfrm>
          <a:prstGeom prst="rect">
            <a:avLst/>
          </a:prstGeom>
          <a:noFill/>
        </p:spPr>
        <p:txBody>
          <a:bodyPr wrap="square">
            <a:spAutoFit/>
          </a:bodyPr>
          <a:lstStyle/>
          <a:p>
            <a:pPr algn="just"/>
            <a:r>
              <a:rPr lang="es-ES" sz="2400" dirty="0">
                <a:solidFill>
                  <a:schemeClr val="bg1"/>
                </a:solidFill>
              </a:rPr>
              <a:t>Para la comunicación de los dispositivos y el sistema son necesarios los interfaces de E/S, es el S.O. el encargado de su gestión. Un interface es un circuito encargado de la comunicación entre CPU y dispositivo E/S. A los comandos que lanza el S.O. para realizar operaciones de control se le denomina </a:t>
            </a:r>
            <a:r>
              <a:rPr lang="es-ES" sz="2400" i="1" dirty="0">
                <a:solidFill>
                  <a:schemeClr val="bg1"/>
                </a:solidFill>
              </a:rPr>
              <a:t>driver.</a:t>
            </a:r>
          </a:p>
          <a:p>
            <a:pPr marL="342900" indent="-342900" algn="just">
              <a:buFont typeface="Arial" panose="020B0604020202020204" pitchFamily="34" charset="0"/>
              <a:buChar char="•"/>
            </a:pPr>
            <a:endParaRPr lang="es-ES" sz="2400" i="1" dirty="0">
              <a:solidFill>
                <a:schemeClr val="bg1"/>
              </a:solidFill>
            </a:endParaRPr>
          </a:p>
          <a:p>
            <a:pPr algn="just"/>
            <a:r>
              <a:rPr lang="es-ES" sz="2400" dirty="0">
                <a:solidFill>
                  <a:schemeClr val="bg1"/>
                </a:solidFill>
              </a:rPr>
              <a:t>En lo posible, es recomendable que el interface sea el mismo, aunque la distinta naturaleza de los dispositivos hace que existan varios tipos de interface, y es el chipset de la placa base el encargado de la gestión de los interfaces. Por ejemplo, la imagen anterior.</a:t>
            </a:r>
          </a:p>
        </p:txBody>
      </p:sp>
    </p:spTree>
    <p:extLst>
      <p:ext uri="{BB962C8B-B14F-4D97-AF65-F5344CB8AC3E}">
        <p14:creationId xmlns:p14="http://schemas.microsoft.com/office/powerpoint/2010/main" val="2790025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95CE9-5736-0394-7B12-8D7D79DC4D8D}"/>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96F255-7C57-388C-0CB5-93CECD31E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6" name="CuadroTexto 5">
            <a:extLst>
              <a:ext uri="{FF2B5EF4-FFF2-40B4-BE49-F238E27FC236}">
                <a16:creationId xmlns:a16="http://schemas.microsoft.com/office/drawing/2014/main" id="{F83E4129-535A-2E08-8B07-4EDF7D5864B5}"/>
              </a:ext>
            </a:extLst>
          </p:cNvPr>
          <p:cNvSpPr txBox="1"/>
          <p:nvPr/>
        </p:nvSpPr>
        <p:spPr>
          <a:xfrm>
            <a:off x="584200" y="399806"/>
            <a:ext cx="4590809" cy="707886"/>
          </a:xfrm>
          <a:prstGeom prst="rect">
            <a:avLst/>
          </a:prstGeom>
          <a:noFill/>
        </p:spPr>
        <p:txBody>
          <a:bodyPr wrap="none" rtlCol="0">
            <a:spAutoFit/>
          </a:bodyPr>
          <a:lstStyle/>
          <a:p>
            <a:r>
              <a:rPr lang="es-ES" sz="4000" dirty="0">
                <a:solidFill>
                  <a:schemeClr val="bg1"/>
                </a:solidFill>
              </a:rPr>
              <a:t>Dispositivos externos</a:t>
            </a:r>
          </a:p>
        </p:txBody>
      </p:sp>
      <p:sp>
        <p:nvSpPr>
          <p:cNvPr id="4" name="CuadroTexto 3">
            <a:extLst>
              <a:ext uri="{FF2B5EF4-FFF2-40B4-BE49-F238E27FC236}">
                <a16:creationId xmlns:a16="http://schemas.microsoft.com/office/drawing/2014/main" id="{8DACAA1F-CDF8-D01C-A871-3B8D77911067}"/>
              </a:ext>
            </a:extLst>
          </p:cNvPr>
          <p:cNvSpPr txBox="1"/>
          <p:nvPr/>
        </p:nvSpPr>
        <p:spPr>
          <a:xfrm>
            <a:off x="619567" y="1115408"/>
            <a:ext cx="7315200" cy="3416320"/>
          </a:xfrm>
          <a:prstGeom prst="rect">
            <a:avLst/>
          </a:prstGeom>
          <a:noFill/>
        </p:spPr>
        <p:txBody>
          <a:bodyPr wrap="square">
            <a:spAutoFit/>
          </a:bodyPr>
          <a:lstStyle/>
          <a:p>
            <a:pPr algn="just"/>
            <a:r>
              <a:rPr lang="es-ES" sz="2400" dirty="0">
                <a:solidFill>
                  <a:schemeClr val="bg1"/>
                </a:solidFill>
              </a:rPr>
              <a:t>Se distinguen 3 tipos básicos de dispositivos externos:</a:t>
            </a:r>
          </a:p>
          <a:p>
            <a:pPr algn="just"/>
            <a:r>
              <a:rPr lang="es-ES" sz="2400" dirty="0">
                <a:solidFill>
                  <a:schemeClr val="bg1"/>
                </a:solidFill>
              </a:rPr>
              <a:t>Los que permiten al usuario interactuar con la computadora</a:t>
            </a:r>
          </a:p>
          <a:p>
            <a:r>
              <a:rPr lang="es-ES" sz="2400" dirty="0">
                <a:solidFill>
                  <a:schemeClr val="bg1"/>
                </a:solidFill>
              </a:rPr>
              <a:t>	Disp. Entrada: Ejemplos</a:t>
            </a:r>
            <a:br>
              <a:rPr lang="es-ES" sz="2400" dirty="0">
                <a:solidFill>
                  <a:schemeClr val="bg1"/>
                </a:solidFill>
              </a:rPr>
            </a:br>
            <a:r>
              <a:rPr lang="es-ES" sz="2400" dirty="0">
                <a:solidFill>
                  <a:schemeClr val="bg1"/>
                </a:solidFill>
              </a:rPr>
              <a:t>	Disp. Salida: Ejemplos</a:t>
            </a:r>
          </a:p>
          <a:p>
            <a:pPr algn="just"/>
            <a:r>
              <a:rPr lang="es-ES" sz="2400" dirty="0">
                <a:solidFill>
                  <a:schemeClr val="bg1"/>
                </a:solidFill>
              </a:rPr>
              <a:t>Los que permiten a la computadora comunicarse con otras computadoras. Ejemplos.</a:t>
            </a:r>
          </a:p>
          <a:p>
            <a:pPr algn="just"/>
            <a:r>
              <a:rPr lang="es-ES" sz="2400" dirty="0">
                <a:solidFill>
                  <a:schemeClr val="bg1"/>
                </a:solidFill>
              </a:rPr>
              <a:t>Los que permiten almacenamiento “externo”. Ejemplos.</a:t>
            </a:r>
          </a:p>
          <a:p>
            <a:pPr algn="just"/>
            <a:endParaRPr lang="es-ES" sz="2400" dirty="0">
              <a:solidFill>
                <a:schemeClr val="bg1"/>
              </a:solidFill>
            </a:endParaRPr>
          </a:p>
        </p:txBody>
      </p:sp>
      <p:pic>
        <p:nvPicPr>
          <p:cNvPr id="10" name="Imagen 9">
            <a:extLst>
              <a:ext uri="{FF2B5EF4-FFF2-40B4-BE49-F238E27FC236}">
                <a16:creationId xmlns:a16="http://schemas.microsoft.com/office/drawing/2014/main" id="{6C05747C-434A-C102-F36C-FA4E7193BC28}"/>
              </a:ext>
            </a:extLst>
          </p:cNvPr>
          <p:cNvPicPr>
            <a:picLocks noChangeAspect="1"/>
          </p:cNvPicPr>
          <p:nvPr/>
        </p:nvPicPr>
        <p:blipFill>
          <a:blip r:embed="rId4"/>
          <a:stretch>
            <a:fillRect/>
          </a:stretch>
        </p:blipFill>
        <p:spPr>
          <a:xfrm>
            <a:off x="8204200" y="1295400"/>
            <a:ext cx="7315200" cy="5486400"/>
          </a:xfrm>
          <a:prstGeom prst="rect">
            <a:avLst/>
          </a:prstGeom>
        </p:spPr>
      </p:pic>
    </p:spTree>
    <p:extLst>
      <p:ext uri="{BB962C8B-B14F-4D97-AF65-F5344CB8AC3E}">
        <p14:creationId xmlns:p14="http://schemas.microsoft.com/office/powerpoint/2010/main" val="3873911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16333-7D11-AF10-05D3-F147A0B3E6C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8CC1D331-3D40-456A-3B7C-82553A275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6" name="CuadroTexto 5">
            <a:extLst>
              <a:ext uri="{FF2B5EF4-FFF2-40B4-BE49-F238E27FC236}">
                <a16:creationId xmlns:a16="http://schemas.microsoft.com/office/drawing/2014/main" id="{1DB22447-28AA-7D0B-4EBA-DA3E6444D16B}"/>
              </a:ext>
            </a:extLst>
          </p:cNvPr>
          <p:cNvSpPr txBox="1"/>
          <p:nvPr/>
        </p:nvSpPr>
        <p:spPr>
          <a:xfrm>
            <a:off x="584200" y="399806"/>
            <a:ext cx="10485819" cy="707886"/>
          </a:xfrm>
          <a:prstGeom prst="rect">
            <a:avLst/>
          </a:prstGeom>
          <a:noFill/>
        </p:spPr>
        <p:txBody>
          <a:bodyPr wrap="none" rtlCol="0">
            <a:spAutoFit/>
          </a:bodyPr>
          <a:lstStyle/>
          <a:p>
            <a:r>
              <a:rPr lang="es-ES" sz="4000" dirty="0">
                <a:solidFill>
                  <a:schemeClr val="bg1"/>
                </a:solidFill>
              </a:rPr>
              <a:t>Enumeración de tipos de interfaces más comunes</a:t>
            </a:r>
          </a:p>
        </p:txBody>
      </p:sp>
      <p:sp>
        <p:nvSpPr>
          <p:cNvPr id="5" name="CuadroTexto 4">
            <a:extLst>
              <a:ext uri="{FF2B5EF4-FFF2-40B4-BE49-F238E27FC236}">
                <a16:creationId xmlns:a16="http://schemas.microsoft.com/office/drawing/2014/main" id="{7046B228-0A0E-6D9D-91E8-7FE1B477E114}"/>
              </a:ext>
            </a:extLst>
          </p:cNvPr>
          <p:cNvSpPr txBox="1"/>
          <p:nvPr/>
        </p:nvSpPr>
        <p:spPr>
          <a:xfrm>
            <a:off x="619566" y="1115408"/>
            <a:ext cx="14823633" cy="5262979"/>
          </a:xfrm>
          <a:prstGeom prst="rect">
            <a:avLst/>
          </a:prstGeom>
          <a:noFill/>
        </p:spPr>
        <p:txBody>
          <a:bodyPr wrap="square">
            <a:spAutoFit/>
          </a:bodyPr>
          <a:lstStyle/>
          <a:p>
            <a:pPr marL="342900" indent="-342900" algn="just">
              <a:buFont typeface="Arial" panose="020B0604020202020204" pitchFamily="34" charset="0"/>
              <a:buChar char="•"/>
            </a:pPr>
            <a:r>
              <a:rPr lang="es-ES" sz="2400" b="1" dirty="0">
                <a:solidFill>
                  <a:schemeClr val="bg1"/>
                </a:solidFill>
              </a:rPr>
              <a:t>Serie</a:t>
            </a:r>
            <a:r>
              <a:rPr lang="es-ES" sz="2400" dirty="0">
                <a:solidFill>
                  <a:schemeClr val="bg1"/>
                </a:solidFill>
              </a:rPr>
              <a:t>: puerto serie, puerto COM o RS-232. Dos tipos el DB9 y el DB25. Envío de datos bit a bit, muy lento. Velocidad de 50 – 115.200 bps. Comunicación Síncrona y Asíncrona.</a:t>
            </a:r>
          </a:p>
          <a:p>
            <a:pPr algn="just"/>
            <a:endParaRPr lang="es-ES" sz="2400" dirty="0">
              <a:solidFill>
                <a:schemeClr val="bg1"/>
              </a:solidFill>
            </a:endParaRPr>
          </a:p>
          <a:p>
            <a:pPr marL="342900" indent="-342900" algn="just">
              <a:buFont typeface="Arial" panose="020B0604020202020204" pitchFamily="34" charset="0"/>
              <a:buChar char="•"/>
            </a:pPr>
            <a:r>
              <a:rPr lang="es-ES" sz="2400" b="1" dirty="0">
                <a:solidFill>
                  <a:schemeClr val="bg1"/>
                </a:solidFill>
              </a:rPr>
              <a:t>Paralelo</a:t>
            </a:r>
            <a:r>
              <a:rPr lang="es-ES" sz="2400" dirty="0">
                <a:solidFill>
                  <a:schemeClr val="bg1"/>
                </a:solidFill>
              </a:rPr>
              <a:t>: Conexión de 25 </a:t>
            </a:r>
            <a:r>
              <a:rPr lang="es-ES" sz="2400" dirty="0" err="1">
                <a:solidFill>
                  <a:schemeClr val="bg1"/>
                </a:solidFill>
              </a:rPr>
              <a:t>pins</a:t>
            </a:r>
            <a:r>
              <a:rPr lang="es-ES" sz="2400" dirty="0">
                <a:solidFill>
                  <a:schemeClr val="bg1"/>
                </a:solidFill>
              </a:rPr>
              <a:t>, datos se envían en conjunto de 8bits simultáneos. Utilizados en impresoras, plotter. Tres tipos: Tipo A (DB25), Tipo B (Centronics 36 </a:t>
            </a:r>
            <a:r>
              <a:rPr lang="es-ES" sz="2400" dirty="0" err="1">
                <a:solidFill>
                  <a:schemeClr val="bg1"/>
                </a:solidFill>
              </a:rPr>
              <a:t>pins</a:t>
            </a:r>
            <a:r>
              <a:rPr lang="es-ES" sz="2400" dirty="0">
                <a:solidFill>
                  <a:schemeClr val="bg1"/>
                </a:solidFill>
              </a:rPr>
              <a:t>), Tipo C (mini Centronics 36)</a:t>
            </a:r>
          </a:p>
          <a:p>
            <a:pPr algn="just"/>
            <a:endParaRPr lang="es-ES" sz="2400" dirty="0">
              <a:solidFill>
                <a:schemeClr val="bg1"/>
              </a:solidFill>
            </a:endParaRPr>
          </a:p>
          <a:p>
            <a:pPr marL="342900" indent="-342900" algn="just">
              <a:buFont typeface="Arial" panose="020B0604020202020204" pitchFamily="34" charset="0"/>
              <a:buChar char="•"/>
            </a:pPr>
            <a:r>
              <a:rPr lang="es-ES" sz="2400" b="1" dirty="0">
                <a:solidFill>
                  <a:schemeClr val="bg1"/>
                </a:solidFill>
              </a:rPr>
              <a:t>USB</a:t>
            </a:r>
            <a:r>
              <a:rPr lang="es-ES" sz="2400" dirty="0">
                <a:solidFill>
                  <a:schemeClr val="bg1"/>
                </a:solidFill>
              </a:rPr>
              <a:t>: Surge de la necesidad de estandarizar las conexiones, es el más utilizado hoy en día. Mayor velocidad y capacidad de llevar electricidad a los periféricos. Su aparición ha provocado que puertos como PS2 ya no se utilicen.</a:t>
            </a: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endParaRPr lang="es-ES" sz="2400" dirty="0">
              <a:solidFill>
                <a:schemeClr val="bg1"/>
              </a:solidFill>
            </a:endParaRPr>
          </a:p>
          <a:p>
            <a:pPr algn="just"/>
            <a:endParaRPr lang="es-ES" sz="2400" dirty="0">
              <a:solidFill>
                <a:schemeClr val="bg1"/>
              </a:solidFill>
            </a:endParaRPr>
          </a:p>
        </p:txBody>
      </p:sp>
      <p:pic>
        <p:nvPicPr>
          <p:cNvPr id="11" name="Imagen 10" descr="Conectoresusb">
            <a:extLst>
              <a:ext uri="{FF2B5EF4-FFF2-40B4-BE49-F238E27FC236}">
                <a16:creationId xmlns:a16="http://schemas.microsoft.com/office/drawing/2014/main" id="{E1AEE97B-D73C-2708-59CE-BD9BE48108F4}"/>
              </a:ext>
            </a:extLst>
          </p:cNvPr>
          <p:cNvPicPr>
            <a:picLocks noChangeAspect="1"/>
          </p:cNvPicPr>
          <p:nvPr/>
        </p:nvPicPr>
        <p:blipFill>
          <a:blip r:embed="rId4"/>
          <a:stretch>
            <a:fillRect/>
          </a:stretch>
        </p:blipFill>
        <p:spPr>
          <a:xfrm>
            <a:off x="4851400" y="4877289"/>
            <a:ext cx="5724525" cy="3002195"/>
          </a:xfrm>
          <a:prstGeom prst="rect">
            <a:avLst/>
          </a:prstGeom>
        </p:spPr>
      </p:pic>
    </p:spTree>
    <p:extLst>
      <p:ext uri="{BB962C8B-B14F-4D97-AF65-F5344CB8AC3E}">
        <p14:creationId xmlns:p14="http://schemas.microsoft.com/office/powerpoint/2010/main" val="2839091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926D9-9B69-E4C6-72B0-8999BCD37EFE}"/>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581ECA21-CEE6-C5FB-6FFE-25EE613503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pic>
        <p:nvPicPr>
          <p:cNvPr id="7" name="Imagen 6" descr="Conectoresusb">
            <a:extLst>
              <a:ext uri="{FF2B5EF4-FFF2-40B4-BE49-F238E27FC236}">
                <a16:creationId xmlns:a16="http://schemas.microsoft.com/office/drawing/2014/main" id="{56B07874-60BA-3458-7551-B6C180394A32}"/>
              </a:ext>
            </a:extLst>
          </p:cNvPr>
          <p:cNvPicPr>
            <a:picLocks noChangeAspect="1"/>
          </p:cNvPicPr>
          <p:nvPr/>
        </p:nvPicPr>
        <p:blipFill>
          <a:blip r:embed="rId4"/>
          <a:stretch>
            <a:fillRect/>
          </a:stretch>
        </p:blipFill>
        <p:spPr>
          <a:xfrm>
            <a:off x="584200" y="2667000"/>
            <a:ext cx="5724525" cy="3002195"/>
          </a:xfrm>
          <a:prstGeom prst="rect">
            <a:avLst/>
          </a:prstGeom>
        </p:spPr>
      </p:pic>
      <p:pic>
        <p:nvPicPr>
          <p:cNvPr id="8" name="Imagen 7" descr="USB">
            <a:extLst>
              <a:ext uri="{FF2B5EF4-FFF2-40B4-BE49-F238E27FC236}">
                <a16:creationId xmlns:a16="http://schemas.microsoft.com/office/drawing/2014/main" id="{8E7470B7-311C-5E8F-FA8B-3A0B198E7439}"/>
              </a:ext>
            </a:extLst>
          </p:cNvPr>
          <p:cNvPicPr>
            <a:picLocks noChangeAspect="1"/>
          </p:cNvPicPr>
          <p:nvPr/>
        </p:nvPicPr>
        <p:blipFill>
          <a:blip r:embed="rId5"/>
          <a:stretch>
            <a:fillRect/>
          </a:stretch>
        </p:blipFill>
        <p:spPr>
          <a:xfrm>
            <a:off x="6756400" y="282996"/>
            <a:ext cx="7239000" cy="7075826"/>
          </a:xfrm>
          <a:prstGeom prst="rect">
            <a:avLst/>
          </a:prstGeom>
        </p:spPr>
      </p:pic>
    </p:spTree>
    <p:extLst>
      <p:ext uri="{BB962C8B-B14F-4D97-AF65-F5344CB8AC3E}">
        <p14:creationId xmlns:p14="http://schemas.microsoft.com/office/powerpoint/2010/main" val="3206472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F556-EF92-F054-7B0A-08E6BB48321F}"/>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FE9236A-04B0-C616-D19F-15F84BE0F7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15900358-2298-0AF1-6E8B-6AA884B30E9B}"/>
              </a:ext>
            </a:extLst>
          </p:cNvPr>
          <p:cNvSpPr txBox="1"/>
          <p:nvPr/>
        </p:nvSpPr>
        <p:spPr>
          <a:xfrm>
            <a:off x="584200" y="609600"/>
            <a:ext cx="14823633" cy="1569660"/>
          </a:xfrm>
          <a:prstGeom prst="rect">
            <a:avLst/>
          </a:prstGeom>
          <a:noFill/>
        </p:spPr>
        <p:txBody>
          <a:bodyPr wrap="square">
            <a:spAutoFit/>
          </a:bodyPr>
          <a:lstStyle/>
          <a:p>
            <a:pPr marL="342900" indent="-342900" algn="just">
              <a:buFont typeface="Arial" panose="020B0604020202020204" pitchFamily="34" charset="0"/>
              <a:buChar char="•"/>
            </a:pPr>
            <a:r>
              <a:rPr lang="es-ES" sz="2400" b="1" dirty="0">
                <a:solidFill>
                  <a:schemeClr val="bg1"/>
                </a:solidFill>
              </a:rPr>
              <a:t>Inalámbricos</a:t>
            </a:r>
            <a:r>
              <a:rPr lang="es-ES" sz="2400" dirty="0">
                <a:solidFill>
                  <a:schemeClr val="bg1"/>
                </a:solidFill>
              </a:rPr>
              <a:t>: Comunicación sin medios de transmisión físico. Ondas de radiofrecuencia de baja potencia y una banda específica, de uso libre o privada </a:t>
            </a:r>
            <a:r>
              <a:rPr lang="es-ES" sz="2400" dirty="0" err="1">
                <a:solidFill>
                  <a:schemeClr val="bg1"/>
                </a:solidFill>
              </a:rPr>
              <a:t>IrDA</a:t>
            </a:r>
            <a:r>
              <a:rPr lang="es-ES" sz="2400" dirty="0">
                <a:solidFill>
                  <a:schemeClr val="bg1"/>
                </a:solidFill>
              </a:rPr>
              <a:t>, Bluetooth, </a:t>
            </a:r>
            <a:r>
              <a:rPr lang="es-ES" sz="2400" dirty="0" err="1">
                <a:solidFill>
                  <a:schemeClr val="bg1"/>
                </a:solidFill>
              </a:rPr>
              <a:t>WiFi</a:t>
            </a:r>
            <a:r>
              <a:rPr lang="es-ES" sz="2400" dirty="0">
                <a:solidFill>
                  <a:schemeClr val="bg1"/>
                </a:solidFill>
              </a:rPr>
              <a:t>, Lorawan, red </a:t>
            </a:r>
            <a:r>
              <a:rPr lang="es-ES" sz="2400" dirty="0" err="1">
                <a:solidFill>
                  <a:schemeClr val="bg1"/>
                </a:solidFill>
              </a:rPr>
              <a:t>meshtastic</a:t>
            </a:r>
            <a:r>
              <a:rPr lang="es-ES" sz="2400" dirty="0">
                <a:solidFill>
                  <a:schemeClr val="bg1"/>
                </a:solidFill>
              </a:rPr>
              <a:t>.</a:t>
            </a: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r>
              <a:rPr lang="es-ES" sz="2400" dirty="0">
                <a:solidFill>
                  <a:schemeClr val="bg1"/>
                </a:solidFill>
              </a:rPr>
              <a:t>Ethernet: Conexión mediante cable, con velocidades desde 10Mbits/s hasta los 100Gbits/s, según la tecnología</a:t>
            </a:r>
          </a:p>
        </p:txBody>
      </p:sp>
      <p:pic>
        <p:nvPicPr>
          <p:cNvPr id="4" name="Imagen 3">
            <a:extLst>
              <a:ext uri="{FF2B5EF4-FFF2-40B4-BE49-F238E27FC236}">
                <a16:creationId xmlns:a16="http://schemas.microsoft.com/office/drawing/2014/main" id="{0EF1016B-2B1B-2F75-28BF-7855E8607326}"/>
              </a:ext>
            </a:extLst>
          </p:cNvPr>
          <p:cNvPicPr>
            <a:picLocks noChangeAspect="1"/>
          </p:cNvPicPr>
          <p:nvPr/>
        </p:nvPicPr>
        <p:blipFill>
          <a:blip r:embed="rId4"/>
          <a:stretch>
            <a:fillRect/>
          </a:stretch>
        </p:blipFill>
        <p:spPr>
          <a:xfrm>
            <a:off x="3708400" y="2286000"/>
            <a:ext cx="8412793" cy="5244684"/>
          </a:xfrm>
          <a:prstGeom prst="rect">
            <a:avLst/>
          </a:prstGeom>
        </p:spPr>
      </p:pic>
    </p:spTree>
    <p:extLst>
      <p:ext uri="{BB962C8B-B14F-4D97-AF65-F5344CB8AC3E}">
        <p14:creationId xmlns:p14="http://schemas.microsoft.com/office/powerpoint/2010/main" val="1658872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32A33-A64A-ACAA-80F2-F9AB147556BA}"/>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7932DED0-A984-D025-0E47-38FC83682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6256000" cy="9066527"/>
          </a:xfrm>
          <a:prstGeom prst="rect">
            <a:avLst/>
          </a:prstGeom>
        </p:spPr>
      </p:pic>
      <p:sp>
        <p:nvSpPr>
          <p:cNvPr id="5" name="CuadroTexto 4">
            <a:extLst>
              <a:ext uri="{FF2B5EF4-FFF2-40B4-BE49-F238E27FC236}">
                <a16:creationId xmlns:a16="http://schemas.microsoft.com/office/drawing/2014/main" id="{011095B1-CD87-8B2C-7C1B-B890FBB75B23}"/>
              </a:ext>
            </a:extLst>
          </p:cNvPr>
          <p:cNvSpPr txBox="1"/>
          <p:nvPr/>
        </p:nvSpPr>
        <p:spPr>
          <a:xfrm>
            <a:off x="584200" y="609600"/>
            <a:ext cx="14823633" cy="1200329"/>
          </a:xfrm>
          <a:prstGeom prst="rect">
            <a:avLst/>
          </a:prstGeom>
          <a:noFill/>
        </p:spPr>
        <p:txBody>
          <a:bodyPr wrap="square">
            <a:spAutoFit/>
          </a:bodyPr>
          <a:lstStyle/>
          <a:p>
            <a:pPr marL="342900" indent="-342900" algn="just">
              <a:buFont typeface="Arial" panose="020B0604020202020204" pitchFamily="34" charset="0"/>
              <a:buChar char="•"/>
            </a:pPr>
            <a:r>
              <a:rPr lang="es-ES" sz="2400" b="1" dirty="0">
                <a:solidFill>
                  <a:schemeClr val="bg1"/>
                </a:solidFill>
              </a:rPr>
              <a:t>Vídeo: </a:t>
            </a:r>
            <a:r>
              <a:rPr lang="es-ES" sz="2400" dirty="0">
                <a:solidFill>
                  <a:schemeClr val="bg1"/>
                </a:solidFill>
              </a:rPr>
              <a:t>Conexión VGA (15 </a:t>
            </a:r>
            <a:r>
              <a:rPr lang="es-ES" sz="2400" dirty="0" err="1">
                <a:solidFill>
                  <a:schemeClr val="bg1"/>
                </a:solidFill>
              </a:rPr>
              <a:t>pins</a:t>
            </a:r>
            <a:r>
              <a:rPr lang="es-ES" sz="2400" dirty="0">
                <a:solidFill>
                  <a:schemeClr val="bg1"/>
                </a:solidFill>
              </a:rPr>
              <a:t>), DVI (29 </a:t>
            </a:r>
            <a:r>
              <a:rPr lang="es-ES" sz="2400" dirty="0" err="1">
                <a:solidFill>
                  <a:schemeClr val="bg1"/>
                </a:solidFill>
              </a:rPr>
              <a:t>pins</a:t>
            </a:r>
            <a:r>
              <a:rPr lang="es-ES" sz="2400" dirty="0">
                <a:solidFill>
                  <a:schemeClr val="bg1"/>
                </a:solidFill>
              </a:rPr>
              <a:t>) HDMI</a:t>
            </a:r>
          </a:p>
          <a:p>
            <a:pPr marL="342900" indent="-342900" algn="just">
              <a:buFont typeface="Arial" panose="020B0604020202020204" pitchFamily="34" charset="0"/>
              <a:buChar char="•"/>
            </a:pPr>
            <a:endParaRPr lang="es-ES" sz="2400" dirty="0">
              <a:solidFill>
                <a:schemeClr val="bg1"/>
              </a:solidFill>
            </a:endParaRPr>
          </a:p>
          <a:p>
            <a:pPr marL="342900" indent="-342900" algn="just">
              <a:buFont typeface="Arial" panose="020B0604020202020204" pitchFamily="34" charset="0"/>
              <a:buChar char="•"/>
            </a:pPr>
            <a:r>
              <a:rPr lang="es-ES" sz="2400" b="1" dirty="0">
                <a:solidFill>
                  <a:schemeClr val="bg1"/>
                </a:solidFill>
              </a:rPr>
              <a:t>Otros interfaces: </a:t>
            </a:r>
            <a:r>
              <a:rPr lang="es-ES" sz="2400" dirty="0">
                <a:solidFill>
                  <a:schemeClr val="bg1"/>
                </a:solidFill>
              </a:rPr>
              <a:t>PS/2, </a:t>
            </a:r>
            <a:r>
              <a:rPr lang="es-ES" sz="2400" dirty="0" err="1">
                <a:solidFill>
                  <a:schemeClr val="bg1"/>
                </a:solidFill>
              </a:rPr>
              <a:t>minijack</a:t>
            </a:r>
            <a:r>
              <a:rPr lang="es-ES" sz="2400" dirty="0">
                <a:solidFill>
                  <a:schemeClr val="bg1"/>
                </a:solidFill>
              </a:rPr>
              <a:t>, </a:t>
            </a:r>
            <a:r>
              <a:rPr lang="es-ES" sz="2400" dirty="0" err="1">
                <a:solidFill>
                  <a:schemeClr val="bg1"/>
                </a:solidFill>
              </a:rPr>
              <a:t>firewire</a:t>
            </a:r>
            <a:r>
              <a:rPr lang="es-ES" sz="2400" dirty="0">
                <a:solidFill>
                  <a:schemeClr val="bg1"/>
                </a:solidFill>
              </a:rPr>
              <a:t>, </a:t>
            </a:r>
            <a:r>
              <a:rPr lang="es-ES" sz="2400" dirty="0" err="1">
                <a:solidFill>
                  <a:schemeClr val="bg1"/>
                </a:solidFill>
              </a:rPr>
              <a:t>etc</a:t>
            </a:r>
            <a:endParaRPr lang="es-ES" sz="2400" dirty="0">
              <a:solidFill>
                <a:schemeClr val="bg1"/>
              </a:solidFill>
            </a:endParaRPr>
          </a:p>
        </p:txBody>
      </p:sp>
      <p:pic>
        <p:nvPicPr>
          <p:cNvPr id="6" name="Imagen 5">
            <a:extLst>
              <a:ext uri="{FF2B5EF4-FFF2-40B4-BE49-F238E27FC236}">
                <a16:creationId xmlns:a16="http://schemas.microsoft.com/office/drawing/2014/main" id="{583DAD11-6DB8-4E55-D00F-E98BB85B23D8}"/>
              </a:ext>
            </a:extLst>
          </p:cNvPr>
          <p:cNvPicPr>
            <a:picLocks noChangeAspect="1"/>
          </p:cNvPicPr>
          <p:nvPr/>
        </p:nvPicPr>
        <p:blipFill>
          <a:blip r:embed="rId4"/>
          <a:stretch>
            <a:fillRect/>
          </a:stretch>
        </p:blipFill>
        <p:spPr>
          <a:xfrm>
            <a:off x="4241800" y="1981200"/>
            <a:ext cx="6366705" cy="5569520"/>
          </a:xfrm>
          <a:prstGeom prst="rect">
            <a:avLst/>
          </a:prstGeom>
        </p:spPr>
      </p:pic>
    </p:spTree>
    <p:extLst>
      <p:ext uri="{BB962C8B-B14F-4D97-AF65-F5344CB8AC3E}">
        <p14:creationId xmlns:p14="http://schemas.microsoft.com/office/powerpoint/2010/main" val="19695045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1F3A5AA0-C53E-34F3-5FFB-7B48442DC272}"/>
              </a:ext>
            </a:extLst>
          </p:cNvPr>
          <p:cNvPicPr>
            <a:picLocks noChangeAspect="1"/>
          </p:cNvPicPr>
          <p:nvPr/>
        </p:nvPicPr>
        <p:blipFill>
          <a:blip r:embed="rId2"/>
          <a:stretch>
            <a:fillRect/>
          </a:stretch>
        </p:blipFill>
        <p:spPr>
          <a:xfrm>
            <a:off x="-25400" y="15240"/>
            <a:ext cx="16371016" cy="9128760"/>
          </a:xfrm>
          <a:prstGeom prst="rect">
            <a:avLst/>
          </a:prstGeom>
        </p:spPr>
      </p:pic>
      <p:sp>
        <p:nvSpPr>
          <p:cNvPr id="6" name="CuadroTexto 5">
            <a:extLst>
              <a:ext uri="{FF2B5EF4-FFF2-40B4-BE49-F238E27FC236}">
                <a16:creationId xmlns:a16="http://schemas.microsoft.com/office/drawing/2014/main" id="{981CE4CE-7B8D-B65F-36FC-38E441B2993F}"/>
              </a:ext>
            </a:extLst>
          </p:cNvPr>
          <p:cNvSpPr txBox="1"/>
          <p:nvPr/>
        </p:nvSpPr>
        <p:spPr>
          <a:xfrm>
            <a:off x="584200" y="399806"/>
            <a:ext cx="15471671" cy="2000548"/>
          </a:xfrm>
          <a:prstGeom prst="rect">
            <a:avLst/>
          </a:prstGeom>
          <a:noFill/>
        </p:spPr>
        <p:txBody>
          <a:bodyPr wrap="none" rtlCol="0">
            <a:spAutoFit/>
          </a:bodyPr>
          <a:lstStyle/>
          <a:p>
            <a:r>
              <a:rPr lang="es-ES" sz="4000" dirty="0">
                <a:solidFill>
                  <a:schemeClr val="bg1"/>
                </a:solidFill>
              </a:rPr>
              <a:t>Discos </a:t>
            </a:r>
          </a:p>
          <a:p>
            <a:r>
              <a:rPr lang="es-ES" sz="2800" dirty="0">
                <a:solidFill>
                  <a:schemeClr val="bg1"/>
                </a:solidFill>
              </a:rPr>
              <a:t>Son sistemas de almacenamiento masivo, en los que se mantiene la información de manera permanente.</a:t>
            </a:r>
          </a:p>
          <a:p>
            <a:r>
              <a:rPr lang="es-ES" sz="2800" dirty="0">
                <a:solidFill>
                  <a:schemeClr val="bg1"/>
                </a:solidFill>
              </a:rPr>
              <a:t>Son memorias más lentas que las memorias vistas hasta ahora.</a:t>
            </a:r>
          </a:p>
          <a:p>
            <a:r>
              <a:rPr lang="es-ES" sz="2800" dirty="0">
                <a:solidFill>
                  <a:schemeClr val="bg1"/>
                </a:solidFill>
              </a:rPr>
              <a:t>En la actualidad se dan dos grandes familias: </a:t>
            </a:r>
            <a:endParaRPr lang="es-ES" sz="3600" dirty="0">
              <a:solidFill>
                <a:schemeClr val="bg1"/>
              </a:solidFill>
            </a:endParaRPr>
          </a:p>
        </p:txBody>
      </p:sp>
      <p:sp>
        <p:nvSpPr>
          <p:cNvPr id="7" name="CuadroTexto 6">
            <a:extLst>
              <a:ext uri="{FF2B5EF4-FFF2-40B4-BE49-F238E27FC236}">
                <a16:creationId xmlns:a16="http://schemas.microsoft.com/office/drawing/2014/main" id="{2538173D-0B1E-D1AA-DFCF-B4D196E5F91C}"/>
              </a:ext>
            </a:extLst>
          </p:cNvPr>
          <p:cNvSpPr txBox="1"/>
          <p:nvPr/>
        </p:nvSpPr>
        <p:spPr>
          <a:xfrm>
            <a:off x="2717800" y="7848600"/>
            <a:ext cx="3296608" cy="461665"/>
          </a:xfrm>
          <a:prstGeom prst="rect">
            <a:avLst/>
          </a:prstGeom>
          <a:noFill/>
        </p:spPr>
        <p:txBody>
          <a:bodyPr wrap="none" rtlCol="0">
            <a:spAutoFit/>
          </a:bodyPr>
          <a:lstStyle/>
          <a:p>
            <a:r>
              <a:rPr lang="es-ES" sz="2400" dirty="0">
                <a:solidFill>
                  <a:schemeClr val="bg1"/>
                </a:solidFill>
              </a:rPr>
              <a:t>Discos duros rígidos HDD</a:t>
            </a:r>
            <a:endParaRPr lang="es-ES" dirty="0">
              <a:solidFill>
                <a:schemeClr val="bg1"/>
              </a:solidFill>
            </a:endParaRPr>
          </a:p>
        </p:txBody>
      </p:sp>
      <p:sp>
        <p:nvSpPr>
          <p:cNvPr id="9" name="CuadroTexto 8">
            <a:extLst>
              <a:ext uri="{FF2B5EF4-FFF2-40B4-BE49-F238E27FC236}">
                <a16:creationId xmlns:a16="http://schemas.microsoft.com/office/drawing/2014/main" id="{DD8B1511-C506-6618-4A62-9CBDECCD54FD}"/>
              </a:ext>
            </a:extLst>
          </p:cNvPr>
          <p:cNvSpPr txBox="1"/>
          <p:nvPr/>
        </p:nvSpPr>
        <p:spPr>
          <a:xfrm>
            <a:off x="10033000" y="7848599"/>
            <a:ext cx="3781292" cy="461665"/>
          </a:xfrm>
          <a:prstGeom prst="rect">
            <a:avLst/>
          </a:prstGeom>
          <a:noFill/>
        </p:spPr>
        <p:txBody>
          <a:bodyPr wrap="none" rtlCol="0">
            <a:spAutoFit/>
          </a:bodyPr>
          <a:lstStyle/>
          <a:p>
            <a:r>
              <a:rPr lang="es-ES" sz="2400" dirty="0">
                <a:solidFill>
                  <a:schemeClr val="bg1"/>
                </a:solidFill>
              </a:rPr>
              <a:t>Dispositivos de estado sólido</a:t>
            </a:r>
            <a:endParaRPr lang="es-ES"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963</TotalTime>
  <Words>2958</Words>
  <Application>Microsoft Office PowerPoint</Application>
  <PresentationFormat>Personalizado</PresentationFormat>
  <Paragraphs>212</Paragraphs>
  <Slides>34</Slides>
  <Notes>23</Notes>
  <HiddenSlides>0</HiddenSlides>
  <MMClips>0</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1</vt:i4>
      </vt:variant>
      <vt:variant>
        <vt:lpstr>Títulos de diapositiva</vt:lpstr>
      </vt:variant>
      <vt:variant>
        <vt:i4>34</vt:i4>
      </vt:variant>
    </vt:vector>
  </HeadingPairs>
  <TitlesOfParts>
    <vt:vector size="40" baseType="lpstr">
      <vt:lpstr>Aptos</vt:lpstr>
      <vt:lpstr>Arial</vt:lpstr>
      <vt:lpstr>Calibri</vt:lpstr>
      <vt:lpstr>Google Sans Text</vt:lpstr>
      <vt:lpstr>Office Theme</vt:lpstr>
      <vt:lpstr>Image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A646</cp:lastModifiedBy>
  <cp:revision>14</cp:revision>
  <dcterms:created xsi:type="dcterms:W3CDTF">2006-08-16T00:00:00Z</dcterms:created>
  <dcterms:modified xsi:type="dcterms:W3CDTF">2026-10-21T11:57:13Z</dcterms:modified>
</cp:coreProperties>
</file>