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70" r:id="rId6"/>
    <p:sldId id="271" r:id="rId7"/>
    <p:sldId id="259" r:id="rId8"/>
    <p:sldId id="260" r:id="rId9"/>
    <p:sldId id="261" r:id="rId10"/>
    <p:sldId id="262" r:id="rId11"/>
    <p:sldId id="263" r:id="rId12"/>
    <p:sldId id="266" r:id="rId13"/>
    <p:sldId id="273" r:id="rId14"/>
    <p:sldId id="272" r:id="rId15"/>
    <p:sldId id="274" r:id="rId16"/>
    <p:sldId id="275" r:id="rId17"/>
    <p:sldId id="267" r:id="rId18"/>
    <p:sldId id="268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96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ger.googleusercontent.com/img/b/R29vZ2xl/AVvXsEgdnOM-c2LWsz929Ba7sFyY81DHoGyl_i8t4rAGKRpcsk9nH5-qgDWaj9PaQTT7fcBf8CghJVwUCBjgXjcojBNDWf6dLtkXFQ90DyE_k1iaWHmG4NEvx56Ji5c967obIW63tWITsueN3iU/s1600/Captura6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D8FDD9A-79F6-74A9-803C-91766B1ED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08976B7-749C-2D0B-150D-3AB39C83BE30}"/>
              </a:ext>
            </a:extLst>
          </p:cNvPr>
          <p:cNvSpPr txBox="1"/>
          <p:nvPr/>
        </p:nvSpPr>
        <p:spPr>
          <a:xfrm>
            <a:off x="889000" y="2133600"/>
            <a:ext cx="14859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/>
            </a:lvl1pPr>
          </a:lstStyle>
          <a:p>
            <a:r>
              <a:rPr lang="es-ES" dirty="0"/>
              <a:t>El software de un sistema informático se organiza en </a:t>
            </a:r>
            <a:r>
              <a:rPr lang="es-ES" b="1" dirty="0"/>
              <a:t>capas</a:t>
            </a:r>
            <a:r>
              <a:rPr lang="es-ES" dirty="0"/>
              <a:t>, donde el sistema operativo actúa como el componente central que controla el hardware y sirve de soporte para las aplicaciones.</a:t>
            </a:r>
          </a:p>
          <a:p>
            <a:endParaRPr lang="es-ES" b="1" dirty="0"/>
          </a:p>
          <a:p>
            <a:r>
              <a:rPr lang="es-ES" b="1" dirty="0"/>
              <a:t>Visión como Interfaz: </a:t>
            </a:r>
            <a:r>
              <a:rPr lang="es-ES" dirty="0"/>
              <a:t>Facilita el desarrollo de software al abstraer la complejidad del hardware (instrucciones de microprocesadores, memoria y E/S) para los programadores. </a:t>
            </a:r>
          </a:p>
          <a:p>
            <a:endParaRPr lang="es-ES" dirty="0"/>
          </a:p>
          <a:p>
            <a:r>
              <a:rPr lang="es-ES" b="1" dirty="0"/>
              <a:t>Visión como Administrador de Recursos: </a:t>
            </a:r>
            <a:r>
              <a:rPr lang="es-ES" dirty="0"/>
              <a:t>Se encarga de repartir equitativamente los recursos hardware (tiempo de CPU, memoria RAM, buses y redes) entre los distintos programas en ejecución. </a:t>
            </a:r>
          </a:p>
          <a:p>
            <a:endParaRPr lang="es-ES" dirty="0"/>
          </a:p>
          <a:p>
            <a:r>
              <a:rPr lang="es-ES" b="1" dirty="0"/>
              <a:t>Facilidad de Evolución: </a:t>
            </a:r>
            <a:r>
              <a:rPr lang="es-ES" dirty="0"/>
              <a:t>Debe permitir adaptarse a la actualización del hardware mediante controladores (drivers), incorporar nuevos servicios (como web o FTP) e implementar correcciones de seguridad o errores de manera sencilla. </a:t>
            </a:r>
          </a:p>
        </p:txBody>
      </p:sp>
    </p:spTree>
    <p:extLst>
      <p:ext uri="{BB962C8B-B14F-4D97-AF65-F5344CB8AC3E}">
        <p14:creationId xmlns:p14="http://schemas.microsoft.com/office/powerpoint/2010/main" val="265761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A50D1-E46B-0A8C-1491-DDD9B012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FD0B99-163B-6BE3-C12F-D443C3CF6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580F12A-BD7D-B938-D7A1-A64C6E3E54E1}"/>
              </a:ext>
            </a:extLst>
          </p:cNvPr>
          <p:cNvSpPr txBox="1"/>
          <p:nvPr/>
        </p:nvSpPr>
        <p:spPr>
          <a:xfrm>
            <a:off x="698500" y="1066800"/>
            <a:ext cx="148590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/>
            </a:lvl1pPr>
          </a:lstStyle>
          <a:p>
            <a:r>
              <a:rPr lang="es-ES" sz="2800" b="1" dirty="0"/>
              <a:t>Requerimientos de la Gestión de Memoria</a:t>
            </a:r>
          </a:p>
          <a:p>
            <a:endParaRPr lang="es-ES" sz="2800" b="1" dirty="0"/>
          </a:p>
          <a:p>
            <a:r>
              <a:rPr lang="es-ES" dirty="0"/>
              <a:t>Dado que la memoria RAM es un recurso limitado y los sistemas operativos actuales son multitarea, el gestor de memoria debe garantizar: </a:t>
            </a:r>
          </a:p>
          <a:p>
            <a:endParaRPr lang="es-ES" dirty="0"/>
          </a:p>
          <a:p>
            <a:pPr lvl="0"/>
            <a:r>
              <a:rPr lang="es-ES" b="1" dirty="0"/>
              <a:t>Protección:</a:t>
            </a:r>
            <a:r>
              <a:rPr lang="es-ES" dirty="0"/>
              <a:t> Asegurar que ningún proceso modifique el espacio de memoria perteneciente a otro proceso. </a:t>
            </a:r>
          </a:p>
          <a:p>
            <a:pPr lvl="0"/>
            <a:endParaRPr lang="es-ES" dirty="0"/>
          </a:p>
          <a:p>
            <a:pPr lvl="0"/>
            <a:r>
              <a:rPr lang="es-ES" b="1" dirty="0"/>
              <a:t>Compartición:</a:t>
            </a:r>
            <a:r>
              <a:rPr lang="es-ES" dirty="0"/>
              <a:t> Permitir que procesos autorizados compartan espacios de memoria para ahorrar recursos o trabajar de forma conjunta. </a:t>
            </a:r>
          </a:p>
          <a:p>
            <a:pPr lvl="0"/>
            <a:endParaRPr lang="es-ES" dirty="0"/>
          </a:p>
          <a:p>
            <a:pPr lvl="0"/>
            <a:r>
              <a:rPr lang="es-ES" b="1" dirty="0"/>
              <a:t>Reubicación:</a:t>
            </a:r>
            <a:r>
              <a:rPr lang="es-ES" dirty="0"/>
              <a:t> Facilitar el desplazamiento de los procesos por diferentes posiciones de memoria según las necesidades del sistema. </a:t>
            </a:r>
          </a:p>
          <a:p>
            <a:pPr lvl="0"/>
            <a:endParaRPr lang="es-ES" dirty="0"/>
          </a:p>
          <a:p>
            <a:pPr lvl="0"/>
            <a:r>
              <a:rPr lang="es-ES" b="1" dirty="0"/>
              <a:t>Organización:</a:t>
            </a:r>
            <a:r>
              <a:rPr lang="es-ES" dirty="0"/>
              <a:t> Clasificar la gestión en métodos </a:t>
            </a:r>
            <a:r>
              <a:rPr lang="es-ES" b="1" dirty="0"/>
              <a:t>fijos</a:t>
            </a:r>
            <a:r>
              <a:rPr lang="es-ES" dirty="0"/>
              <a:t> (los procesos no se mueven entre memoria principal y secundaria) o </a:t>
            </a:r>
            <a:r>
              <a:rPr lang="es-ES" b="1" dirty="0"/>
              <a:t>variables</a:t>
            </a:r>
            <a:r>
              <a:rPr lang="es-ES" dirty="0"/>
              <a:t> (permiten mover los procesos para optimizar el espacio). </a:t>
            </a:r>
          </a:p>
        </p:txBody>
      </p:sp>
    </p:spTree>
    <p:extLst>
      <p:ext uri="{BB962C8B-B14F-4D97-AF65-F5344CB8AC3E}">
        <p14:creationId xmlns:p14="http://schemas.microsoft.com/office/powerpoint/2010/main" val="2821939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D2291-922A-BAAB-17A2-2900B8A1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133749-0D03-58BC-49A4-F69459CD5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B75E0C3-467B-4CFD-E2B8-E887F1D8B4EA}"/>
              </a:ext>
            </a:extLst>
          </p:cNvPr>
          <p:cNvSpPr txBox="1"/>
          <p:nvPr/>
        </p:nvSpPr>
        <p:spPr>
          <a:xfrm>
            <a:off x="698500" y="1066800"/>
            <a:ext cx="148590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/>
            </a:lvl1pPr>
          </a:lstStyle>
          <a:p>
            <a:r>
              <a:rPr lang="es-ES" sz="3200" b="1" dirty="0"/>
              <a:t>Memoria Virtual y Paginación</a:t>
            </a:r>
          </a:p>
          <a:p>
            <a:endParaRPr lang="es-ES" sz="3200" b="1" dirty="0"/>
          </a:p>
          <a:p>
            <a:pPr lvl="0"/>
            <a:r>
              <a:rPr lang="es-ES" b="1" dirty="0"/>
              <a:t>Memoria Virtual:</a:t>
            </a:r>
            <a:r>
              <a:rPr lang="es-ES" dirty="0"/>
              <a:t> Técnica que permite ejecutar procesos que no están completamente cargados en la memoria RAM, utilizando un soporte de almacenamiento externo (conocido como partición de intercambio o </a:t>
            </a:r>
            <a:r>
              <a:rPr lang="es-ES" i="1" dirty="0"/>
              <a:t>swap</a:t>
            </a:r>
            <a:r>
              <a:rPr lang="es-ES" dirty="0"/>
              <a:t>). Utiliza la traducción de direcciones para mapear direcciones virtuales a físicas. </a:t>
            </a:r>
          </a:p>
          <a:p>
            <a:pPr lvl="0"/>
            <a:endParaRPr lang="es-ES" b="1" dirty="0"/>
          </a:p>
          <a:p>
            <a:pPr lvl="0"/>
            <a:r>
              <a:rPr lang="es-ES" b="1" dirty="0"/>
              <a:t>Paginación:</a:t>
            </a:r>
            <a:r>
              <a:rPr lang="es-ES" dirty="0"/>
              <a:t> Divide el espacio de memoria física en bloques de igual tamaño llamados </a:t>
            </a:r>
            <a:r>
              <a:rPr lang="es-ES" b="1" dirty="0"/>
              <a:t>marcos</a:t>
            </a:r>
            <a:r>
              <a:rPr lang="es-ES" dirty="0"/>
              <a:t> y el espacio virtual en </a:t>
            </a:r>
            <a:r>
              <a:rPr lang="es-ES" b="1" dirty="0"/>
              <a:t>páginas</a:t>
            </a:r>
            <a:r>
              <a:rPr lang="es-ES" dirty="0"/>
              <a:t>. Se apoya en una </a:t>
            </a:r>
            <a:r>
              <a:rPr lang="es-ES" b="1" dirty="0"/>
              <a:t>tabla de páginas</a:t>
            </a:r>
            <a:r>
              <a:rPr lang="es-ES" dirty="0"/>
              <a:t> para gestionar la correspondencia entre ambos. </a:t>
            </a:r>
          </a:p>
          <a:p>
            <a:pPr lvl="0"/>
            <a:endParaRPr lang="es-ES" dirty="0"/>
          </a:p>
          <a:p>
            <a:pPr lvl="0"/>
            <a:r>
              <a:rPr lang="es-ES" b="1" dirty="0"/>
              <a:t>Impacto en el Rendimiento:</a:t>
            </a:r>
            <a:r>
              <a:rPr lang="es-ES" dirty="0"/>
              <a:t> Los accesos a la memoria virtual (fallos de página) implican recurrir a dispositivos de almacenamiento secundario, lo cual es considerablemente más lento que la memoria RAM y afecta al rendimiento general del sistema. Para optimizar esto, se emplean algoritmos de reemplazo de páginas (como el </a:t>
            </a:r>
            <a:r>
              <a:rPr lang="es-ES" b="1" dirty="0"/>
              <a:t>algoritmo óptimo</a:t>
            </a:r>
            <a:r>
              <a:rPr lang="es-ES" dirty="0"/>
              <a:t>, </a:t>
            </a:r>
            <a:r>
              <a:rPr lang="es-ES" b="1" dirty="0"/>
              <a:t>NRU</a:t>
            </a:r>
            <a:r>
              <a:rPr lang="es-ES" dirty="0"/>
              <a:t>, </a:t>
            </a:r>
            <a:r>
              <a:rPr lang="es-ES" b="1" dirty="0"/>
              <a:t>FIFO</a:t>
            </a:r>
            <a:r>
              <a:rPr lang="es-ES" dirty="0"/>
              <a:t> y </a:t>
            </a:r>
            <a:r>
              <a:rPr lang="es-ES" b="1" dirty="0"/>
              <a:t>LRU</a:t>
            </a:r>
            <a:r>
              <a:rPr lang="es-ES" dirty="0"/>
              <a:t>) con el fin de minimizar los fallos. </a:t>
            </a:r>
          </a:p>
        </p:txBody>
      </p:sp>
    </p:spTree>
    <p:extLst>
      <p:ext uri="{BB962C8B-B14F-4D97-AF65-F5344CB8AC3E}">
        <p14:creationId xmlns:p14="http://schemas.microsoft.com/office/powerpoint/2010/main" val="19904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28CF7C4-5A0C-28D1-A911-B2F53E999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5E8115E-39F6-D533-EE66-6361EF688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00" y="3321903"/>
            <a:ext cx="12014200" cy="32766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C748D35-D67F-91FF-FDDF-7DB2197183C0}"/>
              </a:ext>
            </a:extLst>
          </p:cNvPr>
          <p:cNvSpPr txBox="1"/>
          <p:nvPr/>
        </p:nvSpPr>
        <p:spPr>
          <a:xfrm>
            <a:off x="838534" y="1383639"/>
            <a:ext cx="14909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El algoritmo óptimo consiste en reemplazar la página que más alejada en el tiempo va a ser referenciada. En el siguiente ejemplo se muestra el uso de este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BB187DA-59F5-5994-0F26-3BB4817534F2}"/>
              </a:ext>
            </a:extLst>
          </p:cNvPr>
          <p:cNvSpPr txBox="1"/>
          <p:nvPr/>
        </p:nvSpPr>
        <p:spPr>
          <a:xfrm>
            <a:off x="838534" y="700206"/>
            <a:ext cx="12496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El Algoritmo Óptimo</a:t>
            </a:r>
          </a:p>
        </p:txBody>
      </p:sp>
    </p:spTree>
    <p:extLst>
      <p:ext uri="{BB962C8B-B14F-4D97-AF65-F5344CB8AC3E}">
        <p14:creationId xmlns:p14="http://schemas.microsoft.com/office/powerpoint/2010/main" val="2495612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BDD19D-766C-386B-083D-7F54BE1EE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17BAF3-E9A2-4D5F-3946-461005DB98FF}"/>
              </a:ext>
            </a:extLst>
          </p:cNvPr>
          <p:cNvSpPr txBox="1"/>
          <p:nvPr/>
        </p:nvSpPr>
        <p:spPr>
          <a:xfrm>
            <a:off x="927100" y="685800"/>
            <a:ext cx="144018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Gestión de Memoria en Sistemas Operativos Específicos</a:t>
            </a:r>
          </a:p>
          <a:p>
            <a:endParaRPr lang="es-ES" sz="2800" dirty="0"/>
          </a:p>
          <a:p>
            <a:r>
              <a:rPr lang="es-ES" sz="2800" b="1" dirty="0"/>
              <a:t>Linux</a:t>
            </a:r>
            <a:r>
              <a:rPr lang="es-ES" sz="2800" dirty="0"/>
              <a:t>:</a:t>
            </a:r>
          </a:p>
          <a:p>
            <a:pPr algn="just"/>
            <a:r>
              <a:rPr lang="es-ES" sz="2800" dirty="0"/>
              <a:t>Asignación de páginas: Utiliza el sistema colega (</a:t>
            </a:r>
            <a:r>
              <a:rPr lang="es-ES" sz="2800" dirty="0" err="1"/>
              <a:t>buddy</a:t>
            </a:r>
            <a:r>
              <a:rPr lang="es-ES" sz="2800" dirty="0"/>
              <a:t>), que gestiona bloques contiguos de memoria dividiéndolos o uniéndolos en potencias de dos, aunque puede generar fragmentación interna. </a:t>
            </a:r>
          </a:p>
          <a:p>
            <a:endParaRPr lang="es-ES" sz="2800" dirty="0"/>
          </a:p>
          <a:p>
            <a:pPr algn="just"/>
            <a:r>
              <a:rPr lang="es-ES" sz="2800" i="1" dirty="0"/>
              <a:t>Reemplazo</a:t>
            </a:r>
            <a:r>
              <a:rPr lang="es-ES" sz="2800" dirty="0"/>
              <a:t>: Emplea el algoritmo NRU (No Usado Recientemente) basado en bits de referencia y modificación clasificados en cuatro categorías. </a:t>
            </a:r>
          </a:p>
          <a:p>
            <a:endParaRPr lang="es-ES" sz="2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C0F0DF2-9968-6581-CFD1-613FFE4B6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800" y="4921110"/>
            <a:ext cx="10949236" cy="37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5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CE123-5B81-2CA2-ADB2-9569EB4C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C28408A-6D7C-DC88-F746-F9AB89DB0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15A810E-DF4B-F61B-80DA-738239505C2F}"/>
              </a:ext>
            </a:extLst>
          </p:cNvPr>
          <p:cNvSpPr txBox="1"/>
          <p:nvPr/>
        </p:nvSpPr>
        <p:spPr>
          <a:xfrm>
            <a:off x="1065286" y="457200"/>
            <a:ext cx="144018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800" b="1" i="0" dirty="0">
                <a:solidFill>
                  <a:schemeClr val="tx1"/>
                </a:solidFill>
                <a:effectLst/>
                <a:latin typeface="+mn-lt"/>
              </a:rPr>
              <a:t>PAGINACIÓN POR ANTIGÜEDAD (LRU - LEAST RECENTLY USED) </a:t>
            </a:r>
            <a:br>
              <a:rPr lang="es-ES" sz="2800" dirty="0"/>
            </a:br>
            <a:br>
              <a:rPr lang="es-ES" sz="2800" dirty="0"/>
            </a:br>
            <a:r>
              <a:rPr lang="es-ES" sz="2800" b="0" i="0" dirty="0">
                <a:solidFill>
                  <a:schemeClr val="tx1"/>
                </a:solidFill>
                <a:effectLst/>
                <a:latin typeface="+mn-lt"/>
              </a:rPr>
              <a:t>Linux utiliza la técnica de paginación por antigüedad (LRU) para escoger de forma equitativa y justa las páginas a ser intercambiadas o descartadas del sistema.</a:t>
            </a:r>
          </a:p>
          <a:p>
            <a:pPr algn="just">
              <a:buNone/>
            </a:pPr>
            <a:br>
              <a:rPr lang="es-ES" sz="2800" dirty="0"/>
            </a:br>
            <a:r>
              <a:rPr lang="es-ES" sz="2800" b="0" i="0" dirty="0">
                <a:solidFill>
                  <a:schemeClr val="tx1"/>
                </a:solidFill>
                <a:effectLst/>
                <a:latin typeface="+mn-lt"/>
              </a:rPr>
              <a:t>Este esquema implica que cada página del sistema ha de tener una antigüedad que ha de actualizarse conforme la página es accedida.</a:t>
            </a:r>
          </a:p>
          <a:p>
            <a:pPr algn="just">
              <a:buNone/>
            </a:pPr>
            <a:br>
              <a:rPr lang="es-ES" sz="2800" dirty="0"/>
            </a:br>
            <a:r>
              <a:rPr lang="es-ES" sz="2800" b="0" i="0" dirty="0">
                <a:solidFill>
                  <a:schemeClr val="tx1"/>
                </a:solidFill>
                <a:effectLst/>
                <a:latin typeface="+mn-lt"/>
              </a:rPr>
              <a:t>Cuanto más se accede a una página más joven es; por el contrario cuanto menos se utiliza más vieja e inútil.</a:t>
            </a:r>
          </a:p>
          <a:p>
            <a:pPr algn="just">
              <a:buNone/>
            </a:pPr>
            <a:br>
              <a:rPr lang="es-ES" sz="2800" dirty="0"/>
            </a:br>
            <a:r>
              <a:rPr lang="es-ES" sz="2800" b="0" i="0" dirty="0">
                <a:solidFill>
                  <a:schemeClr val="tx1"/>
                </a:solidFill>
                <a:effectLst/>
                <a:latin typeface="+mn-lt"/>
              </a:rPr>
              <a:t>Las páginas viejas son las mejoras candidatas para ser intercambiadas (Principio de Localidad Temporal).</a:t>
            </a:r>
            <a:br>
              <a:rPr lang="es-ES" sz="2800" dirty="0"/>
            </a:br>
            <a:br>
              <a:rPr lang="es-ES" sz="2800" dirty="0"/>
            </a:br>
            <a:endParaRPr lang="es-ES" sz="2800" dirty="0"/>
          </a:p>
        </p:txBody>
      </p:sp>
      <p:pic>
        <p:nvPicPr>
          <p:cNvPr id="6" name="Imagen 5">
            <a:hlinkClick r:id="rId3"/>
            <a:extLst>
              <a:ext uri="{FF2B5EF4-FFF2-40B4-BE49-F238E27FC236}">
                <a16:creationId xmlns:a16="http://schemas.microsoft.com/office/drawing/2014/main" id="{C8E28B40-64D0-15E7-FAAE-1AB712AB0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6" y="5628034"/>
            <a:ext cx="9092788" cy="313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0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B63D3-70CB-07A0-E7F8-5E38E140D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BEBBA9-9557-4016-9D70-00ABD3486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1" y="-12700"/>
            <a:ext cx="16557775" cy="92329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E85D468-2920-78CE-7E52-3D189558FD5D}"/>
              </a:ext>
            </a:extLst>
          </p:cNvPr>
          <p:cNvSpPr txBox="1"/>
          <p:nvPr/>
        </p:nvSpPr>
        <p:spPr>
          <a:xfrm>
            <a:off x="927100" y="685800"/>
            <a:ext cx="14401800" cy="704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/>
              <a:t>Gestión de Memoria en Sistemas Operativos Específicos</a:t>
            </a:r>
          </a:p>
          <a:p>
            <a:endParaRPr lang="es-ES" sz="2800" dirty="0"/>
          </a:p>
          <a:p>
            <a:r>
              <a:rPr lang="es-ES" sz="2800" b="1" dirty="0"/>
              <a:t>Microsoft Windows</a:t>
            </a:r>
            <a:r>
              <a:rPr lang="es-ES" sz="2800" dirty="0"/>
              <a:t>:</a:t>
            </a:r>
          </a:p>
          <a:p>
            <a:pPr algn="just"/>
            <a:r>
              <a:rPr lang="es-ES" sz="2800" dirty="0"/>
              <a:t>Asignación y Paginación: Cada usuario dispone de un espacio virtual de 32 bits (reservando 2 GB de los 4 GB totales para el sistema operativo). Utiliza paginación por demanda con agrupación (</a:t>
            </a:r>
            <a:r>
              <a:rPr lang="es-ES" sz="2800" dirty="0" err="1"/>
              <a:t>clustering</a:t>
            </a:r>
            <a:r>
              <a:rPr lang="es-ES" sz="2800" dirty="0"/>
              <a:t>). </a:t>
            </a:r>
          </a:p>
          <a:p>
            <a:endParaRPr lang="es-ES" sz="2800" dirty="0"/>
          </a:p>
          <a:p>
            <a:pPr algn="just"/>
            <a:r>
              <a:rPr lang="es-ES" sz="2800" i="1" dirty="0"/>
              <a:t>Reemplazo</a:t>
            </a:r>
            <a:r>
              <a:rPr lang="es-ES" sz="2800" dirty="0"/>
              <a:t>: Hace uso de políticas basadas en los algoritmos FIFO o LRU. </a:t>
            </a:r>
          </a:p>
          <a:p>
            <a:endParaRPr lang="es-ES" sz="2800" dirty="0"/>
          </a:p>
          <a:p>
            <a:endParaRPr lang="es-ES" sz="2800" dirty="0"/>
          </a:p>
          <a:p>
            <a:r>
              <a:rPr lang="es-ES" sz="2800" b="1" dirty="0"/>
              <a:t>Solaris</a:t>
            </a:r>
            <a:r>
              <a:rPr lang="es-ES" sz="2800" dirty="0"/>
              <a:t>:</a:t>
            </a:r>
          </a:p>
          <a:p>
            <a:pPr algn="just"/>
            <a:r>
              <a:rPr lang="es-ES" sz="2800" dirty="0"/>
              <a:t>Estructuras: Se basa en tablas de páginas por proceso, una tabla global de marcos de página y descriptores de bloques de disco. </a:t>
            </a:r>
          </a:p>
          <a:p>
            <a:pPr algn="just"/>
            <a:endParaRPr lang="es-ES" sz="2800" dirty="0"/>
          </a:p>
          <a:p>
            <a:pPr algn="just"/>
            <a:r>
              <a:rPr lang="es-ES" sz="2800" b="1" dirty="0"/>
              <a:t>Reemplazo</a:t>
            </a:r>
            <a:r>
              <a:rPr lang="es-ES" sz="2800" dirty="0"/>
              <a:t>: Utiliza el algoritmo del reloj de dos agujas mediante bits de referencia para decidir qué páginas expulsar. </a:t>
            </a:r>
          </a:p>
        </p:txBody>
      </p:sp>
    </p:spTree>
    <p:extLst>
      <p:ext uri="{BB962C8B-B14F-4D97-AF65-F5344CB8AC3E}">
        <p14:creationId xmlns:p14="http://schemas.microsoft.com/office/powerpoint/2010/main" val="1986775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716</Words>
  <Application>Microsoft Office PowerPoint</Application>
  <PresentationFormat>Personalizado</PresentationFormat>
  <Paragraphs>49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amdwy30</cp:lastModifiedBy>
  <cp:revision>3</cp:revision>
  <dcterms:created xsi:type="dcterms:W3CDTF">2006-08-16T00:00:00Z</dcterms:created>
  <dcterms:modified xsi:type="dcterms:W3CDTF">2026-10-22T12:34:11Z</dcterms:modified>
</cp:coreProperties>
</file>